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416" r:id="rId5"/>
    <p:sldId id="419" r:id="rId6"/>
    <p:sldId id="421" r:id="rId7"/>
    <p:sldId id="388" r:id="rId8"/>
    <p:sldId id="404" r:id="rId9"/>
    <p:sldId id="420" r:id="rId10"/>
    <p:sldId id="417" r:id="rId11"/>
    <p:sldId id="260" r:id="rId12"/>
    <p:sldId id="259" r:id="rId13"/>
    <p:sldId id="427" r:id="rId14"/>
    <p:sldId id="261" r:id="rId15"/>
    <p:sldId id="426" r:id="rId16"/>
    <p:sldId id="263" r:id="rId17"/>
    <p:sldId id="262" r:id="rId18"/>
    <p:sldId id="274" r:id="rId19"/>
    <p:sldId id="276" r:id="rId20"/>
    <p:sldId id="271" r:id="rId21"/>
    <p:sldId id="400" r:id="rId22"/>
    <p:sldId id="403" r:id="rId23"/>
    <p:sldId id="423" r:id="rId24"/>
    <p:sldId id="422" r:id="rId25"/>
    <p:sldId id="424" r:id="rId26"/>
    <p:sldId id="409" r:id="rId27"/>
    <p:sldId id="408" r:id="rId28"/>
    <p:sldId id="42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317B37-AFB1-49B0-BB83-883761989024}" v="99" dt="2025-01-29T11:20:04.4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333" autoAdjust="0"/>
    <p:restoredTop sz="94660"/>
  </p:normalViewPr>
  <p:slideViewPr>
    <p:cSldViewPr snapToGrid="0">
      <p:cViewPr varScale="1">
        <p:scale>
          <a:sx n="82" d="100"/>
          <a:sy n="82" d="100"/>
        </p:scale>
        <p:origin x="288" y="77"/>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49AB2-5DE8-45C0-B1CA-B7FE0C4C367B}" type="datetimeFigureOut">
              <a:rPr lang="en-GB" smtClean="0"/>
              <a:t>29/01/2025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B92F6E-38CA-4872-97FB-441796FA4FEE}" type="slidenum">
              <a:rPr lang="en-GB" smtClean="0"/>
              <a:t>‹#›</a:t>
            </a:fld>
            <a:endParaRPr lang="en-GB"/>
          </a:p>
        </p:txBody>
      </p:sp>
    </p:spTree>
    <p:extLst>
      <p:ext uri="{BB962C8B-B14F-4D97-AF65-F5344CB8AC3E}">
        <p14:creationId xmlns:p14="http://schemas.microsoft.com/office/powerpoint/2010/main" val="34209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91AE50EC-BE3F-4A84-A961-E91EA68088BB}" type="slidenum">
              <a:rPr lang="en-GB" smtClean="0"/>
              <a:t>6</a:t>
            </a:fld>
            <a:endParaRPr lang="en-GB"/>
          </a:p>
        </p:txBody>
      </p:sp>
    </p:spTree>
    <p:extLst>
      <p:ext uri="{BB962C8B-B14F-4D97-AF65-F5344CB8AC3E}">
        <p14:creationId xmlns:p14="http://schemas.microsoft.com/office/powerpoint/2010/main" val="1311554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4B98-8C49-1960-9648-3820B7A338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E0BDCB-8EAB-216B-F458-F66213BC8C41}"/>
              </a:ext>
            </a:extLst>
          </p:cNvPr>
          <p:cNvSpPr>
            <a:spLocks noGrp="1" noRot="1" noChangeAspect="1"/>
          </p:cNvSpPr>
          <p:nvPr>
            <p:ph type="sldImg" idx="2"/>
          </p:nvPr>
        </p:nvSpPr>
        <p:spPr>
          <a:xfrm>
            <a:off x="381000" y="685800"/>
            <a:ext cx="6096000" cy="3429000"/>
          </a:xfrm>
        </p:spPr>
      </p:sp>
      <p:sp>
        <p:nvSpPr>
          <p:cNvPr id="3" name="Notes Placeholder 2">
            <a:extLst>
              <a:ext uri="{FF2B5EF4-FFF2-40B4-BE49-F238E27FC236}">
                <a16:creationId xmlns:a16="http://schemas.microsoft.com/office/drawing/2014/main" id="{05301A4C-ADB1-4978-6898-9DFD52C8EDFE}"/>
              </a:ext>
            </a:extLst>
          </p:cNvPr>
          <p:cNvSpPr>
            <a:spLocks noGrp="1"/>
          </p:cNvSpPr>
          <p:nvPr>
            <p:ph type="body" idx="1"/>
          </p:nvPr>
        </p:nvSpPr>
        <p:spPr/>
        <p:txBody>
          <a:bodyPr/>
          <a:lstStyle/>
          <a:p>
            <a:r>
              <a:rPr lang="en-GB" dirty="0"/>
              <a:t>The image is taken from a bee monitoring system which gathers 4 sets of data: Sound Frequency and Amplitude, temperature and humidity</a:t>
            </a:r>
          </a:p>
          <a:p>
            <a:r>
              <a:rPr lang="en-GB" dirty="0"/>
              <a:t>The data is gathered by an inhive set of sensors, transmitted to a nearby transmitter and sent to a web portal using GPS (powered by a simple solar panel)</a:t>
            </a:r>
          </a:p>
          <a:p>
            <a:r>
              <a:rPr lang="en-GB" dirty="0"/>
              <a:t>Different species of bee produce slightly different sound frequencies. </a:t>
            </a:r>
          </a:p>
          <a:p>
            <a:r>
              <a:rPr lang="en-GB" dirty="0"/>
              <a:t>Focusing on honeybees: </a:t>
            </a:r>
          </a:p>
          <a:p>
            <a:pPr lvl="1"/>
            <a:r>
              <a:rPr lang="en-GB" dirty="0"/>
              <a:t>Worker bees – 200-400Hz – Waggle dance (directions on a food source) 300-320Hz</a:t>
            </a:r>
          </a:p>
          <a:p>
            <a:pPr lvl="1"/>
            <a:r>
              <a:rPr lang="en-GB" dirty="0"/>
              <a:t>Worker bees – 400Hz distress call</a:t>
            </a:r>
          </a:p>
          <a:p>
            <a:pPr lvl="1"/>
            <a:r>
              <a:rPr lang="en-GB" dirty="0"/>
              <a:t>Queen – Piping 450Hz – an indication that the colony is preparing to swarm</a:t>
            </a:r>
          </a:p>
          <a:p>
            <a:r>
              <a:rPr lang="en-GB" dirty="0"/>
              <a:t>Amplitude is a measure of loudness – high amplitude at 400Hz for example might indicate the hive is under attack</a:t>
            </a:r>
          </a:p>
          <a:p>
            <a:pPr lvl="1"/>
            <a:endParaRPr lang="en-GB" dirty="0"/>
          </a:p>
        </p:txBody>
      </p:sp>
    </p:spTree>
    <p:extLst>
      <p:ext uri="{BB962C8B-B14F-4D97-AF65-F5344CB8AC3E}">
        <p14:creationId xmlns:p14="http://schemas.microsoft.com/office/powerpoint/2010/main" val="3930830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A196D-AD0B-0C48-951E-565DA137C2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99E3AD-DDB8-90BF-65BB-84DFAD7B337E}"/>
              </a:ext>
            </a:extLst>
          </p:cNvPr>
          <p:cNvSpPr>
            <a:spLocks noGrp="1" noRot="1" noChangeAspect="1"/>
          </p:cNvSpPr>
          <p:nvPr>
            <p:ph type="sldImg" idx="2"/>
          </p:nvPr>
        </p:nvSpPr>
        <p:spPr>
          <a:xfrm>
            <a:off x="381000" y="685800"/>
            <a:ext cx="6096000" cy="3429000"/>
          </a:xfrm>
        </p:spPr>
      </p:sp>
      <p:sp>
        <p:nvSpPr>
          <p:cNvPr id="3" name="Notes Placeholder 2">
            <a:extLst>
              <a:ext uri="{FF2B5EF4-FFF2-40B4-BE49-F238E27FC236}">
                <a16:creationId xmlns:a16="http://schemas.microsoft.com/office/drawing/2014/main" id="{F30E4A57-51CE-04EA-EC9D-8234138B574A}"/>
              </a:ext>
            </a:extLst>
          </p:cNvPr>
          <p:cNvSpPr>
            <a:spLocks noGrp="1"/>
          </p:cNvSpPr>
          <p:nvPr>
            <p:ph type="body" idx="1"/>
          </p:nvPr>
        </p:nvSpPr>
        <p:spPr/>
        <p:txBody>
          <a:bodyPr/>
          <a:lstStyle/>
          <a:p>
            <a:r>
              <a:rPr lang="en-GB" dirty="0"/>
              <a:t>The image is taken from a bee monitoring system which gathers 4 sets of data: Sound Frequency and Amplitude, temperature and humidity</a:t>
            </a:r>
          </a:p>
          <a:p>
            <a:r>
              <a:rPr lang="en-GB" dirty="0"/>
              <a:t>The data is gathered by an inhive set of sensors, transmitted to a nearby transmitter and sent to a web portal using GPS (powered by a simple solar panel)</a:t>
            </a:r>
          </a:p>
          <a:p>
            <a:r>
              <a:rPr lang="en-GB" dirty="0"/>
              <a:t>Ideally, a healthy beehive is in the region of 34-35 degrees C. The data gathered in this image is taken from the top of the hive, which is likely to be the coldest part of the hive internally. Adjusting for sensor placement, a picture of hive health is provided in a non-invasive manner</a:t>
            </a:r>
          </a:p>
          <a:p>
            <a:r>
              <a:rPr lang="en-GB" dirty="0"/>
              <a:t>Humidity between 40 and 60%. With the sensor at the top of the hive excess water in the atmosphere dissipated by the bees is recorded. This gives an indication that there is a healthy level of humidity in the hive</a:t>
            </a:r>
          </a:p>
          <a:p>
            <a:r>
              <a:rPr lang="en-GB" dirty="0"/>
              <a:t>Using a dedicated app, for this set of sensors, data can also be transmitted to nearby devices using BLE. This avoids the need for a GSM enabled device</a:t>
            </a:r>
            <a:endParaRPr dirty="0"/>
          </a:p>
        </p:txBody>
      </p:sp>
    </p:spTree>
    <p:extLst>
      <p:ext uri="{BB962C8B-B14F-4D97-AF65-F5344CB8AC3E}">
        <p14:creationId xmlns:p14="http://schemas.microsoft.com/office/powerpoint/2010/main" val="1417550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rPr dirty="0"/>
              <a:t>As we look toward the future of bee conservation, emerging technologies offer promising avenues for improving strategies and outcomes</a:t>
            </a:r>
            <a:endParaRPr lang="en-GB" dirty="0"/>
          </a:p>
          <a:p>
            <a:r>
              <a:rPr dirty="0"/>
              <a:t>Innovations in AI, agriculture, and habitat restoration are poised to significantly impact how we protect and support bee populations</a:t>
            </a:r>
          </a:p>
        </p:txBody>
      </p:sp>
    </p:spTree>
    <p:extLst>
      <p:ext uri="{BB962C8B-B14F-4D97-AF65-F5344CB8AC3E}">
        <p14:creationId xmlns:p14="http://schemas.microsoft.com/office/powerpoint/2010/main" val="307877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91AE50EC-BE3F-4A84-A961-E91EA68088BB}" type="slidenum">
              <a:rPr lang="en-GB" smtClean="0"/>
              <a:t>7</a:t>
            </a:fld>
            <a:endParaRPr lang="en-GB"/>
          </a:p>
        </p:txBody>
      </p:sp>
    </p:spTree>
    <p:extLst>
      <p:ext uri="{BB962C8B-B14F-4D97-AF65-F5344CB8AC3E}">
        <p14:creationId xmlns:p14="http://schemas.microsoft.com/office/powerpoint/2010/main" val="172983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rPr dirty="0"/>
              <a:t>Understanding the diversity of bee species and their integral roles in ecosystems reveals the intricate relationships within nature</a:t>
            </a:r>
            <a:endParaRPr lang="en-GB" dirty="0"/>
          </a:p>
          <a:p>
            <a:r>
              <a:rPr dirty="0"/>
              <a:t>The wide array of bee species contributes not only to agricultural success but also to the overall health of ecosystems through their pollination activities</a:t>
            </a:r>
            <a:endParaRPr lang="en-GB" dirty="0"/>
          </a:p>
          <a:p>
            <a:r>
              <a:rPr dirty="0"/>
              <a:t>As we navigate through their contributions, we recognize the urgent need to protect these vital pollinators</a:t>
            </a:r>
          </a:p>
        </p:txBody>
      </p:sp>
    </p:spTree>
    <p:extLst>
      <p:ext uri="{BB962C8B-B14F-4D97-AF65-F5344CB8AC3E}">
        <p14:creationId xmlns:p14="http://schemas.microsoft.com/office/powerpoint/2010/main" val="2530329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rPr dirty="0"/>
              <a:t>As we delve into the interlinked issues of bees and climate change, it is essential to appreciate the pivotal roles that bees play in maintaining ecological balance through their pollination </a:t>
            </a:r>
            <a:endParaRPr lang="en-GB" dirty="0"/>
          </a:p>
          <a:p>
            <a:r>
              <a:rPr dirty="0"/>
              <a:t>However, climate change has emerged as a formidable adversary to biodiversity, prompting a need for innovative technological interventions in conservation efforts</a:t>
            </a:r>
            <a:endParaRPr lang="en-GB" dirty="0"/>
          </a:p>
        </p:txBody>
      </p:sp>
    </p:spTree>
    <p:extLst>
      <p:ext uri="{BB962C8B-B14F-4D97-AF65-F5344CB8AC3E}">
        <p14:creationId xmlns:p14="http://schemas.microsoft.com/office/powerpoint/2010/main" val="3915553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rPr dirty="0"/>
              <a:t>Climate change presents formidable challenges to bee populations and their habitats</a:t>
            </a:r>
            <a:endParaRPr lang="en-GB" dirty="0"/>
          </a:p>
          <a:p>
            <a:r>
              <a:rPr dirty="0"/>
              <a:t>Rising temperatures and fluctuating conditions lead to habitat loss and mismatched ecological timings, which can drastically</a:t>
            </a:r>
            <a:r>
              <a:rPr lang="en-GB" dirty="0"/>
              <a:t>include</a:t>
            </a:r>
            <a:r>
              <a:rPr dirty="0"/>
              <a:t>act bee behavior and survival rates</a:t>
            </a:r>
            <a:endParaRPr lang="en-GB" dirty="0"/>
          </a:p>
          <a:p>
            <a:r>
              <a:rPr dirty="0"/>
              <a:t>By examining these effects, we begin to grasp the urgency of addressing climate change not only for bees but for the ecosystems that depend on them</a:t>
            </a:r>
            <a:endParaRPr lang="en-GB" dirty="0"/>
          </a:p>
          <a:p>
            <a:endParaRPr lang="en-GB" dirty="0"/>
          </a:p>
          <a:p>
            <a:pPr marL="158750" indent="0">
              <a:buNone/>
            </a:pPr>
            <a:r>
              <a:rPr lang="en-GB" dirty="0"/>
              <a:t>* </a:t>
            </a:r>
            <a:r>
              <a:rPr lang="en-GB" b="1" i="0" dirty="0">
                <a:solidFill>
                  <a:srgbClr val="001D35"/>
                </a:solidFill>
                <a:effectLst/>
                <a:latin typeface="Google Sans"/>
              </a:rPr>
              <a:t>Phenology</a:t>
            </a:r>
            <a:r>
              <a:rPr lang="en-GB" b="0" i="0" dirty="0">
                <a:solidFill>
                  <a:srgbClr val="001D35"/>
                </a:solidFill>
                <a:effectLst/>
                <a:latin typeface="Google Sans"/>
              </a:rPr>
              <a:t>: the study of how seasonal and climate variations impact biological life cycles. Phenological events include: flowering and leaf fall in plants, hibernation and migration in animals, and frog calling.</a:t>
            </a:r>
            <a:endParaRPr lang="en-GB" dirty="0"/>
          </a:p>
        </p:txBody>
      </p:sp>
    </p:spTree>
    <p:extLst>
      <p:ext uri="{BB962C8B-B14F-4D97-AF65-F5344CB8AC3E}">
        <p14:creationId xmlns:p14="http://schemas.microsoft.com/office/powerpoint/2010/main" val="733825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rPr dirty="0"/>
              <a:t>Climate change presents formidable challenges to bee populations and their habitats</a:t>
            </a:r>
            <a:endParaRPr lang="en-GB" dirty="0"/>
          </a:p>
          <a:p>
            <a:r>
              <a:rPr dirty="0"/>
              <a:t>Rising temperatures and fluctuating conditions lead to habitat loss and mismatched ecological timings, which can drastically</a:t>
            </a:r>
            <a:r>
              <a:rPr lang="en-GB" dirty="0"/>
              <a:t>include</a:t>
            </a:r>
            <a:r>
              <a:rPr dirty="0"/>
              <a:t>act bee behavior and survival rates</a:t>
            </a:r>
            <a:endParaRPr lang="en-GB" dirty="0"/>
          </a:p>
          <a:p>
            <a:r>
              <a:rPr dirty="0"/>
              <a:t>By examining these effects, we begin to grasp the urgency of addressing climate change not only for bees but for the ecosystems that depend on them</a:t>
            </a:r>
            <a:endParaRPr lang="en-GB" dirty="0"/>
          </a:p>
          <a:p>
            <a:endParaRPr lang="en-GB" dirty="0"/>
          </a:p>
          <a:p>
            <a:pPr marL="158750" indent="0">
              <a:buNone/>
            </a:pPr>
            <a:r>
              <a:rPr lang="en-GB" dirty="0"/>
              <a:t>* </a:t>
            </a:r>
            <a:r>
              <a:rPr lang="en-GB" b="1" i="0" dirty="0">
                <a:solidFill>
                  <a:srgbClr val="001D35"/>
                </a:solidFill>
                <a:effectLst/>
                <a:latin typeface="Google Sans"/>
              </a:rPr>
              <a:t>Phenology</a:t>
            </a:r>
            <a:r>
              <a:rPr lang="en-GB" b="0" i="0" dirty="0">
                <a:solidFill>
                  <a:srgbClr val="001D35"/>
                </a:solidFill>
                <a:effectLst/>
                <a:latin typeface="Google Sans"/>
              </a:rPr>
              <a:t>: the study of how seasonal and climate variations impact biological life cycles. Phenological events include: flowering and leaf fall in plants, hibernation and migration in animals, and frog calling.</a:t>
            </a:r>
            <a:endParaRPr lang="en-GB" dirty="0"/>
          </a:p>
        </p:txBody>
      </p:sp>
    </p:spTree>
    <p:extLst>
      <p:ext uri="{BB962C8B-B14F-4D97-AF65-F5344CB8AC3E}">
        <p14:creationId xmlns:p14="http://schemas.microsoft.com/office/powerpoint/2010/main" val="4110173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rPr dirty="0"/>
              <a:t>Climate change presents formidable challenges to bee populations and their habitats</a:t>
            </a:r>
            <a:endParaRPr lang="en-GB" dirty="0"/>
          </a:p>
          <a:p>
            <a:r>
              <a:rPr dirty="0"/>
              <a:t>Rising temperatures and fluctuating conditions lead to habitat loss and mismatched ecological timings, which can drastically</a:t>
            </a:r>
            <a:r>
              <a:rPr lang="en-GB" dirty="0"/>
              <a:t>include</a:t>
            </a:r>
            <a:r>
              <a:rPr dirty="0"/>
              <a:t>act bee behavior and survival rates</a:t>
            </a:r>
            <a:endParaRPr lang="en-GB" dirty="0"/>
          </a:p>
          <a:p>
            <a:r>
              <a:rPr dirty="0"/>
              <a:t>By examining these effects, we begin to grasp the urgency of addressing climate change not only for bees but for the ecosystems that depend on them</a:t>
            </a:r>
            <a:endParaRPr lang="en-GB" dirty="0"/>
          </a:p>
          <a:p>
            <a:endParaRPr lang="en-GB" dirty="0"/>
          </a:p>
          <a:p>
            <a:pPr marL="158750" indent="0">
              <a:buNone/>
            </a:pPr>
            <a:r>
              <a:rPr lang="en-GB" dirty="0"/>
              <a:t>* </a:t>
            </a:r>
            <a:r>
              <a:rPr lang="en-GB" b="1" i="0" dirty="0">
                <a:solidFill>
                  <a:srgbClr val="001D35"/>
                </a:solidFill>
                <a:effectLst/>
                <a:latin typeface="Google Sans"/>
              </a:rPr>
              <a:t>Phenology</a:t>
            </a:r>
            <a:r>
              <a:rPr lang="en-GB" b="0" i="0" dirty="0">
                <a:solidFill>
                  <a:srgbClr val="001D35"/>
                </a:solidFill>
                <a:effectLst/>
                <a:latin typeface="Google Sans"/>
              </a:rPr>
              <a:t>: the study of how seasonal and climate variations impact biological life cycles. Phenological events include: flowering and leaf fall in plants, hibernation and migration in animals, and frog calling.</a:t>
            </a:r>
            <a:endParaRPr lang="en-GB" dirty="0"/>
          </a:p>
        </p:txBody>
      </p:sp>
    </p:spTree>
    <p:extLst>
      <p:ext uri="{BB962C8B-B14F-4D97-AF65-F5344CB8AC3E}">
        <p14:creationId xmlns:p14="http://schemas.microsoft.com/office/powerpoint/2010/main" val="2505096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rPr dirty="0"/>
              <a:t>The intersection of technology and bee conservation is burgeoning, with innovative tools paving the way for enhanced monitoring and management</a:t>
            </a:r>
            <a:endParaRPr lang="en-GB" dirty="0"/>
          </a:p>
          <a:p>
            <a:r>
              <a:rPr dirty="0"/>
              <a:t>From drone surveillance to smart beekeeping equipment, these technologies enrich our understanding of bee dynamics and empower more effective conservation practices</a:t>
            </a:r>
          </a:p>
        </p:txBody>
      </p:sp>
    </p:spTree>
    <p:extLst>
      <p:ext uri="{BB962C8B-B14F-4D97-AF65-F5344CB8AC3E}">
        <p14:creationId xmlns:p14="http://schemas.microsoft.com/office/powerpoint/2010/main" val="102951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Notes Placeholder 2"/>
          <p:cNvSpPr>
            <a:spLocks noGrp="1"/>
          </p:cNvSpPr>
          <p:nvPr>
            <p:ph type="body" idx="1"/>
          </p:nvPr>
        </p:nvSpPr>
        <p:spPr/>
        <p:txBody>
          <a:bodyPr/>
          <a:lstStyle/>
          <a:p>
            <a:r>
              <a:rPr dirty="0"/>
              <a:t>Bees possess a sophisticated communication system that transcends visual cues, relying heavily on sound frequencies for hive interactions</a:t>
            </a:r>
            <a:endParaRPr lang="en-GB" dirty="0"/>
          </a:p>
          <a:p>
            <a:r>
              <a:rPr dirty="0"/>
              <a:t>By delving into the implications of these acoustic communications, we can uncover insights into the social dynamics of bees and develop innovative methods for monitoring their health and behavior</a:t>
            </a:r>
            <a:endParaRPr lang="en-GB" dirty="0"/>
          </a:p>
        </p:txBody>
      </p:sp>
    </p:spTree>
    <p:extLst>
      <p:ext uri="{BB962C8B-B14F-4D97-AF65-F5344CB8AC3E}">
        <p14:creationId xmlns:p14="http://schemas.microsoft.com/office/powerpoint/2010/main" val="407698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1AF1E-7785-4DB2-AA2A-9193DF8AFE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7A491E-F16C-4358-AD2A-8FD206A1E7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E198A3B-1EE7-4678-8BC8-F50C870AB8B7}"/>
              </a:ext>
            </a:extLst>
          </p:cNvPr>
          <p:cNvSpPr>
            <a:spLocks noGrp="1"/>
          </p:cNvSpPr>
          <p:nvPr>
            <p:ph type="dt" sz="half" idx="10"/>
          </p:nvPr>
        </p:nvSpPr>
        <p:spPr/>
        <p:txBody>
          <a:bodyPr/>
          <a:lstStyle/>
          <a:p>
            <a:fld id="{5F2E086F-62C0-4BF8-9276-E14AE64D3F92}" type="datetimeFigureOut">
              <a:rPr lang="en-GB" smtClean="0"/>
              <a:t>29/01/2025</a:t>
            </a:fld>
            <a:endParaRPr lang="en-GB"/>
          </a:p>
        </p:txBody>
      </p:sp>
      <p:sp>
        <p:nvSpPr>
          <p:cNvPr id="5" name="Footer Placeholder 4">
            <a:extLst>
              <a:ext uri="{FF2B5EF4-FFF2-40B4-BE49-F238E27FC236}">
                <a16:creationId xmlns:a16="http://schemas.microsoft.com/office/drawing/2014/main" id="{63254254-67BC-4D7B-881A-E32AAD2DA4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1ADB4A-605B-4B49-BE61-4DA3C0342621}"/>
              </a:ext>
            </a:extLst>
          </p:cNvPr>
          <p:cNvSpPr>
            <a:spLocks noGrp="1"/>
          </p:cNvSpPr>
          <p:nvPr>
            <p:ph type="sldNum" sz="quarter" idx="12"/>
          </p:nvPr>
        </p:nvSpPr>
        <p:spPr/>
        <p:txBody>
          <a:bodyPr/>
          <a:lstStyle/>
          <a:p>
            <a:fld id="{09820D6F-00EF-469E-8C01-4B0075F9CEAF}" type="slidenum">
              <a:rPr lang="en-GB" smtClean="0"/>
              <a:t>‹#›</a:t>
            </a:fld>
            <a:endParaRPr lang="en-GB"/>
          </a:p>
        </p:txBody>
      </p:sp>
    </p:spTree>
    <p:extLst>
      <p:ext uri="{BB962C8B-B14F-4D97-AF65-F5344CB8AC3E}">
        <p14:creationId xmlns:p14="http://schemas.microsoft.com/office/powerpoint/2010/main" val="3121984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CAB31-91E5-423E-AED7-DBCA610C96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628825-9ECB-406D-B1EF-B3625EFC1A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821F13-6360-4540-93AF-C41A4B2DD4B2}"/>
              </a:ext>
            </a:extLst>
          </p:cNvPr>
          <p:cNvSpPr>
            <a:spLocks noGrp="1"/>
          </p:cNvSpPr>
          <p:nvPr>
            <p:ph type="dt" sz="half" idx="10"/>
          </p:nvPr>
        </p:nvSpPr>
        <p:spPr/>
        <p:txBody>
          <a:bodyPr/>
          <a:lstStyle/>
          <a:p>
            <a:fld id="{5F2E086F-62C0-4BF8-9276-E14AE64D3F92}" type="datetimeFigureOut">
              <a:rPr lang="en-GB" smtClean="0"/>
              <a:t>29/01/2025</a:t>
            </a:fld>
            <a:endParaRPr lang="en-GB"/>
          </a:p>
        </p:txBody>
      </p:sp>
      <p:sp>
        <p:nvSpPr>
          <p:cNvPr id="5" name="Footer Placeholder 4">
            <a:extLst>
              <a:ext uri="{FF2B5EF4-FFF2-40B4-BE49-F238E27FC236}">
                <a16:creationId xmlns:a16="http://schemas.microsoft.com/office/drawing/2014/main" id="{03BA5EA7-8962-4E3D-842B-BCE2778412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C61AC4-614A-4000-A621-92653DD731DB}"/>
              </a:ext>
            </a:extLst>
          </p:cNvPr>
          <p:cNvSpPr>
            <a:spLocks noGrp="1"/>
          </p:cNvSpPr>
          <p:nvPr>
            <p:ph type="sldNum" sz="quarter" idx="12"/>
          </p:nvPr>
        </p:nvSpPr>
        <p:spPr/>
        <p:txBody>
          <a:bodyPr/>
          <a:lstStyle/>
          <a:p>
            <a:fld id="{09820D6F-00EF-469E-8C01-4B0075F9CEAF}" type="slidenum">
              <a:rPr lang="en-GB" smtClean="0"/>
              <a:t>‹#›</a:t>
            </a:fld>
            <a:endParaRPr lang="en-GB"/>
          </a:p>
        </p:txBody>
      </p:sp>
    </p:spTree>
    <p:extLst>
      <p:ext uri="{BB962C8B-B14F-4D97-AF65-F5344CB8AC3E}">
        <p14:creationId xmlns:p14="http://schemas.microsoft.com/office/powerpoint/2010/main" val="2610169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E40FC9-BC55-4CF0-B885-1833CD1EF2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F3B789-BC9F-484C-8E82-0A8DDC10DC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3271A5-83D6-4D2D-867B-D03A80A4ABC4}"/>
              </a:ext>
            </a:extLst>
          </p:cNvPr>
          <p:cNvSpPr>
            <a:spLocks noGrp="1"/>
          </p:cNvSpPr>
          <p:nvPr>
            <p:ph type="dt" sz="half" idx="10"/>
          </p:nvPr>
        </p:nvSpPr>
        <p:spPr/>
        <p:txBody>
          <a:bodyPr/>
          <a:lstStyle/>
          <a:p>
            <a:fld id="{5F2E086F-62C0-4BF8-9276-E14AE64D3F92}" type="datetimeFigureOut">
              <a:rPr lang="en-GB" smtClean="0"/>
              <a:t>29/01/2025</a:t>
            </a:fld>
            <a:endParaRPr lang="en-GB"/>
          </a:p>
        </p:txBody>
      </p:sp>
      <p:sp>
        <p:nvSpPr>
          <p:cNvPr id="5" name="Footer Placeholder 4">
            <a:extLst>
              <a:ext uri="{FF2B5EF4-FFF2-40B4-BE49-F238E27FC236}">
                <a16:creationId xmlns:a16="http://schemas.microsoft.com/office/drawing/2014/main" id="{2E8199D6-2A8C-4CFB-BFE1-25F4B60BB2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3E7FA7-1C00-4032-B624-2CEA923DB447}"/>
              </a:ext>
            </a:extLst>
          </p:cNvPr>
          <p:cNvSpPr>
            <a:spLocks noGrp="1"/>
          </p:cNvSpPr>
          <p:nvPr>
            <p:ph type="sldNum" sz="quarter" idx="12"/>
          </p:nvPr>
        </p:nvSpPr>
        <p:spPr/>
        <p:txBody>
          <a:bodyPr/>
          <a:lstStyle/>
          <a:p>
            <a:fld id="{09820D6F-00EF-469E-8C01-4B0075F9CEAF}" type="slidenum">
              <a:rPr lang="en-GB" smtClean="0"/>
              <a:t>‹#›</a:t>
            </a:fld>
            <a:endParaRPr lang="en-GB"/>
          </a:p>
        </p:txBody>
      </p:sp>
    </p:spTree>
    <p:extLst>
      <p:ext uri="{BB962C8B-B14F-4D97-AF65-F5344CB8AC3E}">
        <p14:creationId xmlns:p14="http://schemas.microsoft.com/office/powerpoint/2010/main" val="2231971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 userDrawn="1">
  <p:cSld name="Agenda">
    <p:spTree>
      <p:nvGrpSpPr>
        <p:cNvPr id="1" name="Shape 23"/>
        <p:cNvGrpSpPr/>
        <p:nvPr/>
      </p:nvGrpSpPr>
      <p:grpSpPr>
        <a:xfrm>
          <a:off x="0" y="0"/>
          <a:ext cx="0" cy="0"/>
          <a:chOff x="0" y="0"/>
          <a:chExt cx="0" cy="0"/>
        </a:xfrm>
      </p:grpSpPr>
      <p:sp>
        <p:nvSpPr>
          <p:cNvPr id="24" name="Google Shape;24;p5"/>
          <p:cNvSpPr/>
          <p:nvPr/>
        </p:nvSpPr>
        <p:spPr>
          <a:xfrm>
            <a:off x="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5"/>
          <p:cNvSpPr txBox="1">
            <a:spLocks noGrp="1"/>
          </p:cNvSpPr>
          <p:nvPr>
            <p:ph type="title" hasCustomPrompt="1"/>
          </p:nvPr>
        </p:nvSpPr>
        <p:spPr>
          <a:xfrm>
            <a:off x="415600" y="0"/>
            <a:ext cx="11360800" cy="950567"/>
          </a:xfrm>
          <a:prstGeom prst="rect">
            <a:avLst/>
          </a:prstGeom>
        </p:spPr>
        <p:txBody>
          <a:bodyPr spcFirstLastPara="1" wrap="square" lIns="91425" tIns="91425" rIns="91425" bIns="91425" anchor="ctr" anchorCtr="0">
            <a:normAutofit/>
          </a:bodyPr>
          <a:lstStyle>
            <a:lvl1pPr lvl="0" rtl="0">
              <a:spcBef>
                <a:spcPts val="0"/>
              </a:spcBef>
              <a:spcAft>
                <a:spcPts val="0"/>
              </a:spcAft>
              <a:buSzPts val="2200"/>
              <a:buNone/>
              <a:defRPr sz="29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dirty="0"/>
              <a:t>Agenda</a:t>
            </a:r>
            <a:endParaRPr dirty="0"/>
          </a:p>
        </p:txBody>
      </p:sp>
      <p:sp>
        <p:nvSpPr>
          <p:cNvPr id="26" name="Google Shape;26;p5"/>
          <p:cNvSpPr txBox="1">
            <a:spLocks noGrp="1"/>
          </p:cNvSpPr>
          <p:nvPr>
            <p:ph type="body" idx="1"/>
          </p:nvPr>
        </p:nvSpPr>
        <p:spPr>
          <a:xfrm>
            <a:off x="415600" y="1592979"/>
            <a:ext cx="11360800" cy="5134620"/>
          </a:xfrm>
          <a:prstGeom prst="rect">
            <a:avLst/>
          </a:prstGeom>
        </p:spPr>
        <p:txBody>
          <a:bodyPr spcFirstLastPara="1" wrap="square" lIns="91425" tIns="91425" rIns="91425" bIns="91425" anchor="t" anchorCtr="0">
            <a:normAutofit/>
          </a:bodyPr>
          <a:lstStyle>
            <a:lvl1pPr marL="609585" lvl="0" indent="-440256" rtl="0">
              <a:spcBef>
                <a:spcPts val="0"/>
              </a:spcBef>
              <a:spcAft>
                <a:spcPts val="0"/>
              </a:spcAft>
              <a:buSzPts val="16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dirty="0"/>
          </a:p>
        </p:txBody>
      </p:sp>
      <p:sp>
        <p:nvSpPr>
          <p:cNvPr id="27" name="Google Shape;27;p5"/>
          <p:cNvSpPr txBox="1">
            <a:spLocks noGrp="1"/>
          </p:cNvSpPr>
          <p:nvPr>
            <p:ph type="sldNum" idx="12"/>
          </p:nvPr>
        </p:nvSpPr>
        <p:spPr>
          <a:xfrm>
            <a:off x="11776397" y="6485324"/>
            <a:ext cx="415215" cy="257099"/>
          </a:xfrm>
          <a:prstGeom prst="rect">
            <a:avLst/>
          </a:prstGeom>
        </p:spPr>
        <p:txBody>
          <a:bodyPr spcFirstLastPara="1" wrap="square" lIns="91425" tIns="91425" rIns="91425" bIns="91425" anchor="ctr" anchorCtr="0">
            <a:norm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fld id="{00000000-1234-1234-1234-123412341234}" type="slidenum">
              <a:rPr lang="en" smtClean="0"/>
              <a:pPr/>
              <a:t>‹#›</a:t>
            </a:fld>
            <a:endParaRPr lang="en"/>
          </a:p>
        </p:txBody>
      </p:sp>
      <p:sp>
        <p:nvSpPr>
          <p:cNvPr id="10" name="Subtitle 1">
            <a:extLst>
              <a:ext uri="{FF2B5EF4-FFF2-40B4-BE49-F238E27FC236}">
                <a16:creationId xmlns:a16="http://schemas.microsoft.com/office/drawing/2014/main" id="{0D296A4F-FF01-A06E-7AAA-3D203B6399A4}"/>
              </a:ext>
            </a:extLst>
          </p:cNvPr>
          <p:cNvSpPr>
            <a:spLocks noGrp="1"/>
          </p:cNvSpPr>
          <p:nvPr>
            <p:ph type="subTitle" idx="13"/>
          </p:nvPr>
        </p:nvSpPr>
        <p:spPr>
          <a:xfrm>
            <a:off x="415599" y="950568"/>
            <a:ext cx="11360799" cy="642413"/>
          </a:xfrm>
        </p:spPr>
        <p:txBody>
          <a:bodyPr tIns="0" anchor="t">
            <a:normAutofit/>
          </a:bodyPr>
          <a:lstStyle>
            <a:lvl1pPr marL="0" indent="0" algn="l">
              <a:lnSpc>
                <a:spcPct val="100000"/>
              </a:lnSpc>
              <a:buNone/>
              <a:defRPr sz="2133"/>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dirty="0"/>
              <a:t>Click to edit Master subtitle style</a:t>
            </a:r>
          </a:p>
        </p:txBody>
      </p:sp>
    </p:spTree>
    <p:extLst>
      <p:ext uri="{BB962C8B-B14F-4D97-AF65-F5344CB8AC3E}">
        <p14:creationId xmlns:p14="http://schemas.microsoft.com/office/powerpoint/2010/main" val="385603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CD5DA-2B77-4F48-8058-DFEDFCB14B5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3E5A9DC-60E4-468A-BC33-48184F2E54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031B6A-2FF1-42D6-8C06-EC750CB6ACF4}"/>
              </a:ext>
            </a:extLst>
          </p:cNvPr>
          <p:cNvSpPr>
            <a:spLocks noGrp="1"/>
          </p:cNvSpPr>
          <p:nvPr>
            <p:ph type="dt" sz="half" idx="10"/>
          </p:nvPr>
        </p:nvSpPr>
        <p:spPr/>
        <p:txBody>
          <a:bodyPr/>
          <a:lstStyle/>
          <a:p>
            <a:fld id="{5F2E086F-62C0-4BF8-9276-E14AE64D3F92}" type="datetimeFigureOut">
              <a:rPr lang="en-GB" smtClean="0"/>
              <a:t>29/01/2025</a:t>
            </a:fld>
            <a:endParaRPr lang="en-GB"/>
          </a:p>
        </p:txBody>
      </p:sp>
      <p:sp>
        <p:nvSpPr>
          <p:cNvPr id="5" name="Footer Placeholder 4">
            <a:extLst>
              <a:ext uri="{FF2B5EF4-FFF2-40B4-BE49-F238E27FC236}">
                <a16:creationId xmlns:a16="http://schemas.microsoft.com/office/drawing/2014/main" id="{CA25798B-5EDB-4EE5-92AF-B52D517FBD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B4E650-8179-4884-854F-BE8E545D7E66}"/>
              </a:ext>
            </a:extLst>
          </p:cNvPr>
          <p:cNvSpPr>
            <a:spLocks noGrp="1"/>
          </p:cNvSpPr>
          <p:nvPr>
            <p:ph type="sldNum" sz="quarter" idx="12"/>
          </p:nvPr>
        </p:nvSpPr>
        <p:spPr/>
        <p:txBody>
          <a:bodyPr/>
          <a:lstStyle/>
          <a:p>
            <a:fld id="{09820D6F-00EF-469E-8C01-4B0075F9CEAF}" type="slidenum">
              <a:rPr lang="en-GB" smtClean="0"/>
              <a:t>‹#›</a:t>
            </a:fld>
            <a:endParaRPr lang="en-GB"/>
          </a:p>
        </p:txBody>
      </p:sp>
    </p:spTree>
    <p:extLst>
      <p:ext uri="{BB962C8B-B14F-4D97-AF65-F5344CB8AC3E}">
        <p14:creationId xmlns:p14="http://schemas.microsoft.com/office/powerpoint/2010/main" val="2337932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13BB-1ADA-48E2-AF4F-88E88858F4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705425C-1A91-4B3C-8D85-25C5609B36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E89E6D-C647-4E64-B8A2-E639A41F8161}"/>
              </a:ext>
            </a:extLst>
          </p:cNvPr>
          <p:cNvSpPr>
            <a:spLocks noGrp="1"/>
          </p:cNvSpPr>
          <p:nvPr>
            <p:ph type="dt" sz="half" idx="10"/>
          </p:nvPr>
        </p:nvSpPr>
        <p:spPr/>
        <p:txBody>
          <a:bodyPr/>
          <a:lstStyle/>
          <a:p>
            <a:fld id="{5F2E086F-62C0-4BF8-9276-E14AE64D3F92}" type="datetimeFigureOut">
              <a:rPr lang="en-GB" smtClean="0"/>
              <a:t>29/01/2025</a:t>
            </a:fld>
            <a:endParaRPr lang="en-GB"/>
          </a:p>
        </p:txBody>
      </p:sp>
      <p:sp>
        <p:nvSpPr>
          <p:cNvPr id="5" name="Footer Placeholder 4">
            <a:extLst>
              <a:ext uri="{FF2B5EF4-FFF2-40B4-BE49-F238E27FC236}">
                <a16:creationId xmlns:a16="http://schemas.microsoft.com/office/drawing/2014/main" id="{F3DF3E58-E390-4918-8A92-C5C2DE9DC3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42210C-F676-473B-87F7-51136012CBCD}"/>
              </a:ext>
            </a:extLst>
          </p:cNvPr>
          <p:cNvSpPr>
            <a:spLocks noGrp="1"/>
          </p:cNvSpPr>
          <p:nvPr>
            <p:ph type="sldNum" sz="quarter" idx="12"/>
          </p:nvPr>
        </p:nvSpPr>
        <p:spPr/>
        <p:txBody>
          <a:bodyPr/>
          <a:lstStyle/>
          <a:p>
            <a:fld id="{09820D6F-00EF-469E-8C01-4B0075F9CEAF}" type="slidenum">
              <a:rPr lang="en-GB" smtClean="0"/>
              <a:t>‹#›</a:t>
            </a:fld>
            <a:endParaRPr lang="en-GB"/>
          </a:p>
        </p:txBody>
      </p:sp>
    </p:spTree>
    <p:extLst>
      <p:ext uri="{BB962C8B-B14F-4D97-AF65-F5344CB8AC3E}">
        <p14:creationId xmlns:p14="http://schemas.microsoft.com/office/powerpoint/2010/main" val="3590872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88F87-42BC-41F7-A7FD-41D46FE33D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0CA988-A636-45DB-874B-C31F45AFD7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F5F527-6079-4620-8447-9C6C58547B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8A9EE1A-4C9B-4A7A-8070-4F9E7582AB7C}"/>
              </a:ext>
            </a:extLst>
          </p:cNvPr>
          <p:cNvSpPr>
            <a:spLocks noGrp="1"/>
          </p:cNvSpPr>
          <p:nvPr>
            <p:ph type="dt" sz="half" idx="10"/>
          </p:nvPr>
        </p:nvSpPr>
        <p:spPr/>
        <p:txBody>
          <a:bodyPr/>
          <a:lstStyle/>
          <a:p>
            <a:fld id="{5F2E086F-62C0-4BF8-9276-E14AE64D3F92}" type="datetimeFigureOut">
              <a:rPr lang="en-GB" smtClean="0"/>
              <a:t>29/01/2025</a:t>
            </a:fld>
            <a:endParaRPr lang="en-GB"/>
          </a:p>
        </p:txBody>
      </p:sp>
      <p:sp>
        <p:nvSpPr>
          <p:cNvPr id="6" name="Footer Placeholder 5">
            <a:extLst>
              <a:ext uri="{FF2B5EF4-FFF2-40B4-BE49-F238E27FC236}">
                <a16:creationId xmlns:a16="http://schemas.microsoft.com/office/drawing/2014/main" id="{805C08AF-D344-4A71-BF93-5FF3CA7B652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463721-B8BB-4CF4-93D4-B4C45D131907}"/>
              </a:ext>
            </a:extLst>
          </p:cNvPr>
          <p:cNvSpPr>
            <a:spLocks noGrp="1"/>
          </p:cNvSpPr>
          <p:nvPr>
            <p:ph type="sldNum" sz="quarter" idx="12"/>
          </p:nvPr>
        </p:nvSpPr>
        <p:spPr/>
        <p:txBody>
          <a:bodyPr/>
          <a:lstStyle/>
          <a:p>
            <a:fld id="{09820D6F-00EF-469E-8C01-4B0075F9CEAF}" type="slidenum">
              <a:rPr lang="en-GB" smtClean="0"/>
              <a:t>‹#›</a:t>
            </a:fld>
            <a:endParaRPr lang="en-GB"/>
          </a:p>
        </p:txBody>
      </p:sp>
    </p:spTree>
    <p:extLst>
      <p:ext uri="{BB962C8B-B14F-4D97-AF65-F5344CB8AC3E}">
        <p14:creationId xmlns:p14="http://schemas.microsoft.com/office/powerpoint/2010/main" val="1052604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A6E11-8C2F-4EAA-B916-ADF7A0A93D0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7783E-2B80-493F-98D3-B2521A3388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929F7B-EF0E-4648-8429-2B864DDE89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15B5790-C248-4C8B-920A-F9E5A98DA1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1262F1-F845-460C-A4C1-9074F1BA96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7E203F-327D-426E-BEFC-E6199E2905B8}"/>
              </a:ext>
            </a:extLst>
          </p:cNvPr>
          <p:cNvSpPr>
            <a:spLocks noGrp="1"/>
          </p:cNvSpPr>
          <p:nvPr>
            <p:ph type="dt" sz="half" idx="10"/>
          </p:nvPr>
        </p:nvSpPr>
        <p:spPr/>
        <p:txBody>
          <a:bodyPr/>
          <a:lstStyle/>
          <a:p>
            <a:fld id="{5F2E086F-62C0-4BF8-9276-E14AE64D3F92}" type="datetimeFigureOut">
              <a:rPr lang="en-GB" smtClean="0"/>
              <a:t>29/01/2025</a:t>
            </a:fld>
            <a:endParaRPr lang="en-GB"/>
          </a:p>
        </p:txBody>
      </p:sp>
      <p:sp>
        <p:nvSpPr>
          <p:cNvPr id="8" name="Footer Placeholder 7">
            <a:extLst>
              <a:ext uri="{FF2B5EF4-FFF2-40B4-BE49-F238E27FC236}">
                <a16:creationId xmlns:a16="http://schemas.microsoft.com/office/drawing/2014/main" id="{18B7ECF7-42EA-4ED3-B7EF-50E8264530E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80D172-894B-4DEF-8F0D-750AB7AD09C4}"/>
              </a:ext>
            </a:extLst>
          </p:cNvPr>
          <p:cNvSpPr>
            <a:spLocks noGrp="1"/>
          </p:cNvSpPr>
          <p:nvPr>
            <p:ph type="sldNum" sz="quarter" idx="12"/>
          </p:nvPr>
        </p:nvSpPr>
        <p:spPr/>
        <p:txBody>
          <a:bodyPr/>
          <a:lstStyle/>
          <a:p>
            <a:fld id="{09820D6F-00EF-469E-8C01-4B0075F9CEAF}" type="slidenum">
              <a:rPr lang="en-GB" smtClean="0"/>
              <a:t>‹#›</a:t>
            </a:fld>
            <a:endParaRPr lang="en-GB"/>
          </a:p>
        </p:txBody>
      </p:sp>
    </p:spTree>
    <p:extLst>
      <p:ext uri="{BB962C8B-B14F-4D97-AF65-F5344CB8AC3E}">
        <p14:creationId xmlns:p14="http://schemas.microsoft.com/office/powerpoint/2010/main" val="1682984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AA1AD-D011-44B2-A7B5-DBE89CDBBAC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D501A2-F585-44B4-A9C0-CA2991ED3D6C}"/>
              </a:ext>
            </a:extLst>
          </p:cNvPr>
          <p:cNvSpPr>
            <a:spLocks noGrp="1"/>
          </p:cNvSpPr>
          <p:nvPr>
            <p:ph type="dt" sz="half" idx="10"/>
          </p:nvPr>
        </p:nvSpPr>
        <p:spPr/>
        <p:txBody>
          <a:bodyPr/>
          <a:lstStyle/>
          <a:p>
            <a:fld id="{5F2E086F-62C0-4BF8-9276-E14AE64D3F92}" type="datetimeFigureOut">
              <a:rPr lang="en-GB" smtClean="0"/>
              <a:t>29/01/2025</a:t>
            </a:fld>
            <a:endParaRPr lang="en-GB"/>
          </a:p>
        </p:txBody>
      </p:sp>
      <p:sp>
        <p:nvSpPr>
          <p:cNvPr id="4" name="Footer Placeholder 3">
            <a:extLst>
              <a:ext uri="{FF2B5EF4-FFF2-40B4-BE49-F238E27FC236}">
                <a16:creationId xmlns:a16="http://schemas.microsoft.com/office/drawing/2014/main" id="{9ABE2D13-4A56-4677-B681-77823048745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521268-30AE-4E36-B0BC-9D9C09B894A4}"/>
              </a:ext>
            </a:extLst>
          </p:cNvPr>
          <p:cNvSpPr>
            <a:spLocks noGrp="1"/>
          </p:cNvSpPr>
          <p:nvPr>
            <p:ph type="sldNum" sz="quarter" idx="12"/>
          </p:nvPr>
        </p:nvSpPr>
        <p:spPr/>
        <p:txBody>
          <a:bodyPr/>
          <a:lstStyle/>
          <a:p>
            <a:fld id="{09820D6F-00EF-469E-8C01-4B0075F9CEAF}" type="slidenum">
              <a:rPr lang="en-GB" smtClean="0"/>
              <a:t>‹#›</a:t>
            </a:fld>
            <a:endParaRPr lang="en-GB"/>
          </a:p>
        </p:txBody>
      </p:sp>
    </p:spTree>
    <p:extLst>
      <p:ext uri="{BB962C8B-B14F-4D97-AF65-F5344CB8AC3E}">
        <p14:creationId xmlns:p14="http://schemas.microsoft.com/office/powerpoint/2010/main" val="3191054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9A44FD-581B-4A99-B48D-33066AA289D9}"/>
              </a:ext>
            </a:extLst>
          </p:cNvPr>
          <p:cNvSpPr>
            <a:spLocks noGrp="1"/>
          </p:cNvSpPr>
          <p:nvPr>
            <p:ph type="dt" sz="half" idx="10"/>
          </p:nvPr>
        </p:nvSpPr>
        <p:spPr/>
        <p:txBody>
          <a:bodyPr/>
          <a:lstStyle/>
          <a:p>
            <a:fld id="{5F2E086F-62C0-4BF8-9276-E14AE64D3F92}" type="datetimeFigureOut">
              <a:rPr lang="en-GB" smtClean="0"/>
              <a:t>29/01/2025</a:t>
            </a:fld>
            <a:endParaRPr lang="en-GB"/>
          </a:p>
        </p:txBody>
      </p:sp>
      <p:sp>
        <p:nvSpPr>
          <p:cNvPr id="3" name="Footer Placeholder 2">
            <a:extLst>
              <a:ext uri="{FF2B5EF4-FFF2-40B4-BE49-F238E27FC236}">
                <a16:creationId xmlns:a16="http://schemas.microsoft.com/office/drawing/2014/main" id="{6878594C-4584-47CD-8CFE-DC1FFFA4667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2553FBF-18EC-4C2D-9176-CAC2C66EAD23}"/>
              </a:ext>
            </a:extLst>
          </p:cNvPr>
          <p:cNvSpPr>
            <a:spLocks noGrp="1"/>
          </p:cNvSpPr>
          <p:nvPr>
            <p:ph type="sldNum" sz="quarter" idx="12"/>
          </p:nvPr>
        </p:nvSpPr>
        <p:spPr/>
        <p:txBody>
          <a:bodyPr/>
          <a:lstStyle/>
          <a:p>
            <a:fld id="{09820D6F-00EF-469E-8C01-4B0075F9CEAF}" type="slidenum">
              <a:rPr lang="en-GB" smtClean="0"/>
              <a:t>‹#›</a:t>
            </a:fld>
            <a:endParaRPr lang="en-GB"/>
          </a:p>
        </p:txBody>
      </p:sp>
    </p:spTree>
    <p:extLst>
      <p:ext uri="{BB962C8B-B14F-4D97-AF65-F5344CB8AC3E}">
        <p14:creationId xmlns:p14="http://schemas.microsoft.com/office/powerpoint/2010/main" val="1913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4EFFD-C608-457B-A114-3C8100BB90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24763E-2EFE-4FA9-AAD9-7073135A34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C2EC18-DBE8-42C4-BD64-4E32365A3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7C7B6-7CD4-48F3-AEB4-63DCA5544DE3}"/>
              </a:ext>
            </a:extLst>
          </p:cNvPr>
          <p:cNvSpPr>
            <a:spLocks noGrp="1"/>
          </p:cNvSpPr>
          <p:nvPr>
            <p:ph type="dt" sz="half" idx="10"/>
          </p:nvPr>
        </p:nvSpPr>
        <p:spPr/>
        <p:txBody>
          <a:bodyPr/>
          <a:lstStyle/>
          <a:p>
            <a:fld id="{5F2E086F-62C0-4BF8-9276-E14AE64D3F92}" type="datetimeFigureOut">
              <a:rPr lang="en-GB" smtClean="0"/>
              <a:t>29/01/2025</a:t>
            </a:fld>
            <a:endParaRPr lang="en-GB"/>
          </a:p>
        </p:txBody>
      </p:sp>
      <p:sp>
        <p:nvSpPr>
          <p:cNvPr id="6" name="Footer Placeholder 5">
            <a:extLst>
              <a:ext uri="{FF2B5EF4-FFF2-40B4-BE49-F238E27FC236}">
                <a16:creationId xmlns:a16="http://schemas.microsoft.com/office/drawing/2014/main" id="{B5D64F3C-87E8-44B3-83E7-FAA0850AF3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AA364C-A222-409D-8CC6-7D29F21F2141}"/>
              </a:ext>
            </a:extLst>
          </p:cNvPr>
          <p:cNvSpPr>
            <a:spLocks noGrp="1"/>
          </p:cNvSpPr>
          <p:nvPr>
            <p:ph type="sldNum" sz="quarter" idx="12"/>
          </p:nvPr>
        </p:nvSpPr>
        <p:spPr/>
        <p:txBody>
          <a:bodyPr/>
          <a:lstStyle/>
          <a:p>
            <a:fld id="{09820D6F-00EF-469E-8C01-4B0075F9CEAF}" type="slidenum">
              <a:rPr lang="en-GB" smtClean="0"/>
              <a:t>‹#›</a:t>
            </a:fld>
            <a:endParaRPr lang="en-GB"/>
          </a:p>
        </p:txBody>
      </p:sp>
    </p:spTree>
    <p:extLst>
      <p:ext uri="{BB962C8B-B14F-4D97-AF65-F5344CB8AC3E}">
        <p14:creationId xmlns:p14="http://schemas.microsoft.com/office/powerpoint/2010/main" val="326845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B067-F334-436D-BD08-5FC09F215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C8AFBFA-B55B-4525-A834-F5D3BE956F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7197964-5121-43BC-8730-7C1071331C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5D10A-8998-4569-A591-87BE8F28BE04}"/>
              </a:ext>
            </a:extLst>
          </p:cNvPr>
          <p:cNvSpPr>
            <a:spLocks noGrp="1"/>
          </p:cNvSpPr>
          <p:nvPr>
            <p:ph type="dt" sz="half" idx="10"/>
          </p:nvPr>
        </p:nvSpPr>
        <p:spPr/>
        <p:txBody>
          <a:bodyPr/>
          <a:lstStyle/>
          <a:p>
            <a:fld id="{5F2E086F-62C0-4BF8-9276-E14AE64D3F92}" type="datetimeFigureOut">
              <a:rPr lang="en-GB" smtClean="0"/>
              <a:t>29/01/2025</a:t>
            </a:fld>
            <a:endParaRPr lang="en-GB"/>
          </a:p>
        </p:txBody>
      </p:sp>
      <p:sp>
        <p:nvSpPr>
          <p:cNvPr id="6" name="Footer Placeholder 5">
            <a:extLst>
              <a:ext uri="{FF2B5EF4-FFF2-40B4-BE49-F238E27FC236}">
                <a16:creationId xmlns:a16="http://schemas.microsoft.com/office/drawing/2014/main" id="{7D62D4FF-0EA1-40D5-B124-4D6847371A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6EC16C-A254-44A1-80C6-216940731D8C}"/>
              </a:ext>
            </a:extLst>
          </p:cNvPr>
          <p:cNvSpPr>
            <a:spLocks noGrp="1"/>
          </p:cNvSpPr>
          <p:nvPr>
            <p:ph type="sldNum" sz="quarter" idx="12"/>
          </p:nvPr>
        </p:nvSpPr>
        <p:spPr/>
        <p:txBody>
          <a:bodyPr/>
          <a:lstStyle/>
          <a:p>
            <a:fld id="{09820D6F-00EF-469E-8C01-4B0075F9CEAF}" type="slidenum">
              <a:rPr lang="en-GB" smtClean="0"/>
              <a:t>‹#›</a:t>
            </a:fld>
            <a:endParaRPr lang="en-GB"/>
          </a:p>
        </p:txBody>
      </p:sp>
    </p:spTree>
    <p:extLst>
      <p:ext uri="{BB962C8B-B14F-4D97-AF65-F5344CB8AC3E}">
        <p14:creationId xmlns:p14="http://schemas.microsoft.com/office/powerpoint/2010/main" val="226989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B78E09-72B9-465F-9125-4C4B611265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7C585A-443C-4B5D-AB2F-6A1DB086A1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4E31EF-97FA-43D8-8D4C-5B1138F7BD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E086F-62C0-4BF8-9276-E14AE64D3F92}" type="datetimeFigureOut">
              <a:rPr lang="en-GB" smtClean="0"/>
              <a:t>29/01/2025</a:t>
            </a:fld>
            <a:endParaRPr lang="en-GB"/>
          </a:p>
        </p:txBody>
      </p:sp>
      <p:sp>
        <p:nvSpPr>
          <p:cNvPr id="5" name="Footer Placeholder 4">
            <a:extLst>
              <a:ext uri="{FF2B5EF4-FFF2-40B4-BE49-F238E27FC236}">
                <a16:creationId xmlns:a16="http://schemas.microsoft.com/office/drawing/2014/main" id="{5B54C7AF-F023-4D98-9503-9B216F6C5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9DB370C-D940-46E2-A3D7-4B7A80F41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20D6F-00EF-469E-8C01-4B0075F9CEAF}" type="slidenum">
              <a:rPr lang="en-GB" smtClean="0"/>
              <a:t>‹#›</a:t>
            </a:fld>
            <a:endParaRPr lang="en-GB"/>
          </a:p>
        </p:txBody>
      </p:sp>
    </p:spTree>
    <p:extLst>
      <p:ext uri="{BB962C8B-B14F-4D97-AF65-F5344CB8AC3E}">
        <p14:creationId xmlns:p14="http://schemas.microsoft.com/office/powerpoint/2010/main" val="56105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main.beehivemonitoring.com/externalLink/08db39c6-31c4-4825-89ec-a741afa09db0"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hyperlink" Target="https://main.beehivemonitoring.com/externalLink/08db39c7-1250-426c-8a56-901dbe60300e" TargetMode="External"/><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https://www.youtube.com/embed/vMS5GVkaoC8?feature=oembed" TargetMode="External"/><Relationship Id="rId6" Type="http://schemas.openxmlformats.org/officeDocument/2006/relationships/image" Target="../media/image49.jpeg"/><Relationship Id="rId5" Type="http://schemas.openxmlformats.org/officeDocument/2006/relationships/image" Target="../media/image8.png"/><Relationship Id="rId4" Type="http://schemas.openxmlformats.org/officeDocument/2006/relationships/hyperlink" Target="http://www.flickernet.net/s2l"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main.beehivemonitoring.com/externalLink/08db39c6-31c4-4825-89ec-a741afa09db0" TargetMode="External"/><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main.beehivemonitoring.com/externalLink/08db39c7-1250-426c-8a56-901dbe60300e" TargetMode="Externa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ideo" Target="https://www.youtube.com/embed/L-Oy99qnDok?feature=oembed" TargetMode="External"/><Relationship Id="rId6" Type="http://schemas.openxmlformats.org/officeDocument/2006/relationships/image" Target="../media/image50.jpeg"/><Relationship Id="rId5" Type="http://schemas.openxmlformats.org/officeDocument/2006/relationships/image" Target="../media/image8.png"/><Relationship Id="rId4" Type="http://schemas.openxmlformats.org/officeDocument/2006/relationships/hyperlink" Target="http://www.flickernet.net/s2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ideo" Target="https://www.youtube.com/embed/Ub84rgLIcDQ?feature=oembed" TargetMode="Externa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hyperlink" Target="http://www.flickernet.net/s2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ideo" Target="https://www.youtube.com/embed/9wkPsUTISEA?feature=oembed" TargetMode="Externa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hyperlink" Target="http://www.flickernet.net/s2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hyperlink" Target="http://www.flickernet.net/s2l" TargetMode="External"/><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hyperlink" Target="http://www.flickernet.net/s2l" TargetMode="External"/><Relationship Id="rId3" Type="http://schemas.openxmlformats.org/officeDocument/2006/relationships/hyperlink" Target="https://main.beehivemonitoring.com/externalLink/08db39c6-31c4-4825-89ec-a741afa09db0" TargetMode="External"/><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main.beehivemonitoring.com/externalLink/08db39c7-1250-426c-8a56-901dbe60300e" TargetMode="External"/><Relationship Id="rId10" Type="http://schemas.openxmlformats.org/officeDocument/2006/relationships/image" Target="../media/image9.png"/><Relationship Id="rId4" Type="http://schemas.openxmlformats.org/officeDocument/2006/relationships/image" Target="../media/image5.jp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a:off x="-128016" y="6377938"/>
            <a:ext cx="12320060" cy="48006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rot="10800000">
            <a:off x="0" y="-11390"/>
            <a:ext cx="12192000" cy="480060"/>
          </a:xfrm>
          <a:prstGeom prst="rect">
            <a:avLst/>
          </a:prstGeom>
        </p:spPr>
      </p:pic>
      <p:sp>
        <p:nvSpPr>
          <p:cNvPr id="9" name="Rounded Rectangle 8"/>
          <p:cNvSpPr/>
          <p:nvPr/>
        </p:nvSpPr>
        <p:spPr>
          <a:xfrm>
            <a:off x="580410" y="900845"/>
            <a:ext cx="1649607" cy="576064"/>
          </a:xfrm>
          <a:prstGeom prst="roundRect">
            <a:avLst/>
          </a:prstGeom>
          <a:gradFill flip="none" rotWithShape="1">
            <a:gsLst>
              <a:gs pos="0">
                <a:srgbClr val="7FA3CF">
                  <a:tint val="66000"/>
                  <a:satMod val="160000"/>
                </a:srgbClr>
              </a:gs>
              <a:gs pos="50000">
                <a:srgbClr val="7FA3CF">
                  <a:tint val="44500"/>
                  <a:satMod val="160000"/>
                </a:srgbClr>
              </a:gs>
              <a:gs pos="100000">
                <a:srgbClr val="7FA3CF">
                  <a:tint val="23500"/>
                  <a:satMod val="160000"/>
                </a:srgbClr>
              </a:gs>
            </a:gsLst>
            <a:lin ang="16200000" scaled="1"/>
            <a:tileRect/>
          </a:gra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2">
                    <a:lumMod val="75000"/>
                  </a:schemeClr>
                </a:solidFill>
              </a:rPr>
              <a:t>Bee</a:t>
            </a:r>
            <a:r>
              <a:rPr lang="en-GB" b="1" dirty="0">
                <a:solidFill>
                  <a:schemeClr val="tx2">
                    <a:lumMod val="75000"/>
                  </a:schemeClr>
                </a:solidFill>
              </a:rPr>
              <a:t> Mission</a:t>
            </a:r>
            <a:endParaRPr lang="en-GB" sz="1800" b="1" dirty="0">
              <a:solidFill>
                <a:schemeClr val="tx2">
                  <a:lumMod val="75000"/>
                </a:schemeClr>
              </a:solidFill>
            </a:endParaRPr>
          </a:p>
        </p:txBody>
      </p:sp>
      <p:sp>
        <p:nvSpPr>
          <p:cNvPr id="2" name="Rectangle 1">
            <a:extLst>
              <a:ext uri="{FF2B5EF4-FFF2-40B4-BE49-F238E27FC236}">
                <a16:creationId xmlns:a16="http://schemas.microsoft.com/office/drawing/2014/main" id="{B2D3F105-3D98-B660-3B1B-43A11574DE85}"/>
              </a:ext>
            </a:extLst>
          </p:cNvPr>
          <p:cNvSpPr/>
          <p:nvPr/>
        </p:nvSpPr>
        <p:spPr>
          <a:xfrm>
            <a:off x="3095534" y="528437"/>
            <a:ext cx="7309886" cy="1200329"/>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In April 2025 we will install a beehive </a:t>
            </a:r>
          </a:p>
          <a:p>
            <a:pPr algn="ctr"/>
            <a:r>
              <a:rPr lang="en-US" sz="3600" b="0" cap="none" spc="0" dirty="0">
                <a:ln w="0"/>
                <a:solidFill>
                  <a:schemeClr val="tx1"/>
                </a:solidFill>
                <a:effectLst>
                  <a:outerShdw blurRad="38100" dist="19050" dir="2700000" algn="tl" rotWithShape="0">
                    <a:schemeClr val="dk1">
                      <a:alpha val="40000"/>
                    </a:schemeClr>
                  </a:outerShdw>
                </a:effectLst>
              </a:rPr>
              <a:t>in the woods of Mourne Park</a:t>
            </a:r>
          </a:p>
        </p:txBody>
      </p:sp>
      <p:pic>
        <p:nvPicPr>
          <p:cNvPr id="8" name="Picture 7">
            <a:extLst>
              <a:ext uri="{FF2B5EF4-FFF2-40B4-BE49-F238E27FC236}">
                <a16:creationId xmlns:a16="http://schemas.microsoft.com/office/drawing/2014/main" id="{4BDF3C86-CA96-8C58-2C91-248DC92A2153}"/>
              </a:ext>
            </a:extLst>
          </p:cNvPr>
          <p:cNvPicPr>
            <a:picLocks noChangeAspect="1"/>
          </p:cNvPicPr>
          <p:nvPr/>
        </p:nvPicPr>
        <p:blipFill>
          <a:blip r:embed="rId3"/>
          <a:stretch>
            <a:fillRect/>
          </a:stretch>
        </p:blipFill>
        <p:spPr>
          <a:xfrm>
            <a:off x="4761041" y="1910227"/>
            <a:ext cx="2505075" cy="4286250"/>
          </a:xfrm>
          <a:prstGeom prst="rect">
            <a:avLst/>
          </a:prstGeom>
        </p:spPr>
      </p:pic>
      <p:pic>
        <p:nvPicPr>
          <p:cNvPr id="10" name="Picture 9">
            <a:extLst>
              <a:ext uri="{FF2B5EF4-FFF2-40B4-BE49-F238E27FC236}">
                <a16:creationId xmlns:a16="http://schemas.microsoft.com/office/drawing/2014/main" id="{97AE1AB2-76CC-7B1C-691C-E709B7CDC241}"/>
              </a:ext>
            </a:extLst>
          </p:cNvPr>
          <p:cNvPicPr>
            <a:picLocks noChangeAspect="1"/>
          </p:cNvPicPr>
          <p:nvPr/>
        </p:nvPicPr>
        <p:blipFill>
          <a:blip r:embed="rId4"/>
          <a:stretch>
            <a:fillRect/>
          </a:stretch>
        </p:blipFill>
        <p:spPr>
          <a:xfrm>
            <a:off x="468317" y="2937351"/>
            <a:ext cx="3310580" cy="2482935"/>
          </a:xfrm>
          <a:prstGeom prst="rect">
            <a:avLst/>
          </a:prstGeom>
        </p:spPr>
      </p:pic>
      <p:pic>
        <p:nvPicPr>
          <p:cNvPr id="11" name="Picture 10">
            <a:extLst>
              <a:ext uri="{FF2B5EF4-FFF2-40B4-BE49-F238E27FC236}">
                <a16:creationId xmlns:a16="http://schemas.microsoft.com/office/drawing/2014/main" id="{9C25D722-A999-2613-F52C-DE1FC26C623E}"/>
              </a:ext>
            </a:extLst>
          </p:cNvPr>
          <p:cNvPicPr>
            <a:picLocks noChangeAspect="1"/>
          </p:cNvPicPr>
          <p:nvPr/>
        </p:nvPicPr>
        <p:blipFill>
          <a:blip r:embed="rId5"/>
          <a:srcRect l="32396"/>
          <a:stretch/>
        </p:blipFill>
        <p:spPr>
          <a:xfrm>
            <a:off x="8248260" y="2937351"/>
            <a:ext cx="3240832" cy="2696547"/>
          </a:xfrm>
          <a:prstGeom prst="rect">
            <a:avLst/>
          </a:prstGeom>
        </p:spPr>
      </p:pic>
    </p:spTree>
    <p:extLst>
      <p:ext uri="{BB962C8B-B14F-4D97-AF65-F5344CB8AC3E}">
        <p14:creationId xmlns:p14="http://schemas.microsoft.com/office/powerpoint/2010/main" val="6022094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00" y="246478"/>
            <a:ext cx="11360800" cy="950567"/>
          </a:xfrm>
          <a:noFill/>
          <a:ln>
            <a:noFill/>
          </a:ln>
        </p:spPr>
        <p:txBody>
          <a:bodyPr spcFirstLastPara="1" vert="horz" wrap="square" lIns="121900" tIns="121900" rIns="121900" bIns="121900" rtlCol="0" anchor="t" anchorCtr="0">
            <a:normAutofit/>
          </a:bodyPr>
          <a:lstStyle/>
          <a:p>
            <a:pPr>
              <a:buClr>
                <a:srgbClr val="EB8320"/>
              </a:buClr>
              <a:buSzPts val="2800"/>
              <a:buFont typeface="Varela Round"/>
            </a:pPr>
            <a:r>
              <a:rPr lang="en-GB" dirty="0">
                <a:solidFill>
                  <a:srgbClr val="EB8320"/>
                </a:solidFill>
                <a:latin typeface="Varela Round"/>
                <a:cs typeface="Varela Round"/>
              </a:rPr>
              <a:t>Other threats that </a:t>
            </a:r>
            <a:r>
              <a:rPr dirty="0">
                <a:solidFill>
                  <a:srgbClr val="EB8320"/>
                </a:solidFill>
                <a:latin typeface="Varela Round"/>
                <a:cs typeface="Varela Round"/>
              </a:rPr>
              <a:t>Bee</a:t>
            </a:r>
            <a:r>
              <a:rPr lang="en-GB" dirty="0">
                <a:solidFill>
                  <a:srgbClr val="EB8320"/>
                </a:solidFill>
                <a:latin typeface="Varela Round"/>
                <a:cs typeface="Varela Round"/>
              </a:rPr>
              <a:t>s must face</a:t>
            </a:r>
            <a:endParaRPr dirty="0">
              <a:solidFill>
                <a:srgbClr val="EB8320"/>
              </a:solidFill>
              <a:latin typeface="Varela Round"/>
              <a:cs typeface="Varela Round"/>
            </a:endParaRPr>
          </a:p>
        </p:txBody>
      </p:sp>
      <p:sp>
        <p:nvSpPr>
          <p:cNvPr id="4" name="Subtitle 3"/>
          <p:cNvSpPr>
            <a:spLocks noGrp="1"/>
          </p:cNvSpPr>
          <p:nvPr>
            <p:ph type="subTitle" idx="13"/>
          </p:nvPr>
        </p:nvSpPr>
        <p:spPr>
          <a:xfrm>
            <a:off x="384001" y="960000"/>
            <a:ext cx="11360799" cy="642413"/>
          </a:xfrm>
        </p:spPr>
        <p:txBody>
          <a:bodyPr>
            <a:normAutofit/>
          </a:bodyPr>
          <a:lstStyle/>
          <a:p>
            <a:r>
              <a:rPr dirty="0">
                <a:solidFill>
                  <a:schemeClr val="bg1"/>
                </a:solidFill>
              </a:rPr>
              <a:t>Adverse Impacts of a Changing Climate</a:t>
            </a:r>
          </a:p>
        </p:txBody>
      </p:sp>
      <p:sp>
        <p:nvSpPr>
          <p:cNvPr id="8" name="Rectangle 7"/>
          <p:cNvSpPr/>
          <p:nvPr/>
        </p:nvSpPr>
        <p:spPr>
          <a:xfrm>
            <a:off x="304801" y="2011561"/>
            <a:ext cx="5587999" cy="4194175"/>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9" name="TextBox 8"/>
          <p:cNvSpPr txBox="1"/>
          <p:nvPr/>
        </p:nvSpPr>
        <p:spPr>
          <a:xfrm>
            <a:off x="384000" y="1440001"/>
            <a:ext cx="7019851" cy="4415231"/>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defPPr marR="0" lvl="0" algn="l" rtl="0">
              <a:lnSpc>
                <a:spcPct val="100000"/>
              </a:lnSpc>
              <a:spcBef>
                <a:spcPts val="0"/>
              </a:spcBef>
              <a:spcAft>
                <a:spcPts val="0"/>
              </a:spcAft>
            </a:defPPr>
            <a:lvl1pPr marL="228600" indent="-91440">
              <a:spcAft>
                <a:spcPts val="800"/>
              </a:spcAft>
              <a:buClr>
                <a:schemeClr val="bg1"/>
              </a:buClr>
              <a:buSzPct val="100000"/>
              <a:buChar char="•"/>
              <a:defRPr sz="1200" b="1">
                <a:solidFill>
                  <a:schemeClr val="bg1"/>
                </a:solidFill>
                <a:latin typeface="Poppins" pitchFamily="2" charset="77"/>
                <a:ea typeface="+mn-ea"/>
                <a:cs typeface="Poppins" pitchFamily="2" charset="77"/>
              </a:defRPr>
            </a:lvl1pPr>
            <a:lvl2pPr marL="228600" indent="-91440">
              <a:spcBef>
                <a:spcPts val="1200"/>
              </a:spcBef>
              <a:buClr>
                <a:schemeClr val="bg1"/>
              </a:buClr>
              <a:buSzPct val="100000"/>
              <a:buChar char="•"/>
              <a:defRPr sz="1200" b="1">
                <a:solidFill>
                  <a:schemeClr val="bg1"/>
                </a:solidFill>
                <a:latin typeface="Poppins" pitchFamily="2" charset="77"/>
                <a:ea typeface="+mn-ea"/>
                <a:cs typeface="Poppins" pitchFamily="2" charset="77"/>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buClr>
                <a:schemeClr val="accent4">
                  <a:lumMod val="75000"/>
                </a:schemeClr>
              </a:buClr>
            </a:pPr>
            <a:r>
              <a:rPr sz="1600" dirty="0">
                <a:solidFill>
                  <a:sysClr val="windowText" lastClr="000000"/>
                </a:solidFill>
              </a:rPr>
              <a:t>Temperature changes and habitat loss: </a:t>
            </a:r>
            <a:r>
              <a:rPr sz="1600" b="0" dirty="0">
                <a:solidFill>
                  <a:sysClr val="windowText" lastClr="000000"/>
                </a:solidFill>
              </a:rPr>
              <a:t>Climate change leads to shifts in temperature and weather patterns, reducing available habitats. </a:t>
            </a:r>
            <a:endParaRPr lang="en-GB" sz="1600" b="0" dirty="0">
              <a:solidFill>
                <a:sysClr val="windowText" lastClr="000000"/>
              </a:solidFill>
            </a:endParaRPr>
          </a:p>
          <a:p>
            <a:pPr>
              <a:buClr>
                <a:schemeClr val="accent4">
                  <a:lumMod val="75000"/>
                </a:schemeClr>
              </a:buClr>
            </a:pPr>
            <a:endParaRPr lang="en-GB" sz="1600" b="0" dirty="0">
              <a:solidFill>
                <a:sysClr val="windowText" lastClr="000000"/>
              </a:solidFill>
            </a:endParaRPr>
          </a:p>
          <a:p>
            <a:pPr>
              <a:buClr>
                <a:schemeClr val="accent4">
                  <a:lumMod val="75000"/>
                </a:schemeClr>
              </a:buClr>
            </a:pPr>
            <a:r>
              <a:rPr sz="1600" dirty="0">
                <a:solidFill>
                  <a:sysClr val="windowText" lastClr="000000"/>
                </a:solidFill>
              </a:rPr>
              <a:t>Altered flowering times: </a:t>
            </a:r>
            <a:r>
              <a:rPr sz="1600" b="0" dirty="0">
                <a:solidFill>
                  <a:sysClr val="windowText" lastClr="000000"/>
                </a:solidFill>
              </a:rPr>
              <a:t>As climate change affects the timing of flowering events, there is a consequential mismatch between bee emergence and the availability of resources. </a:t>
            </a:r>
            <a:endParaRPr lang="en-GB" sz="1600" b="0" dirty="0">
              <a:solidFill>
                <a:sysClr val="windowText" lastClr="000000"/>
              </a:solidFill>
            </a:endParaRPr>
          </a:p>
          <a:p>
            <a:pPr>
              <a:buClr>
                <a:schemeClr val="accent4">
                  <a:lumMod val="75000"/>
                </a:schemeClr>
              </a:buClr>
            </a:pPr>
            <a:endParaRPr lang="en-GB" sz="1600" b="0" dirty="0">
              <a:solidFill>
                <a:sysClr val="windowText" lastClr="000000"/>
              </a:solidFill>
            </a:endParaRPr>
          </a:p>
          <a:p>
            <a:pPr>
              <a:buClr>
                <a:schemeClr val="accent4">
                  <a:lumMod val="75000"/>
                </a:schemeClr>
              </a:buClr>
            </a:pPr>
            <a:r>
              <a:rPr sz="1600" dirty="0">
                <a:solidFill>
                  <a:sysClr val="windowText" lastClr="000000"/>
                </a:solidFill>
              </a:rPr>
              <a:t>Impact on bee behavior and survival: </a:t>
            </a:r>
            <a:r>
              <a:rPr lang="en-GB" sz="1600" b="0" dirty="0">
                <a:solidFill>
                  <a:sysClr val="windowText" lastClr="000000"/>
                </a:solidFill>
              </a:rPr>
              <a:t>Rodents, Squirrels and the Asian Hornet threaten Bee survival.</a:t>
            </a:r>
            <a:endParaRPr sz="1600" b="0" dirty="0">
              <a:solidFill>
                <a:sysClr val="windowText" lastClr="000000"/>
              </a:solidFill>
            </a:endParaRPr>
          </a:p>
        </p:txBody>
      </p:sp>
      <p:pic>
        <p:nvPicPr>
          <p:cNvPr id="3" name="Picture 2">
            <a:extLst>
              <a:ext uri="{FF2B5EF4-FFF2-40B4-BE49-F238E27FC236}">
                <a16:creationId xmlns:a16="http://schemas.microsoft.com/office/drawing/2014/main" id="{4ED932DD-9BD2-A6A2-813B-8988AA2648BA}"/>
              </a:ext>
            </a:extLst>
          </p:cNvPr>
          <p:cNvPicPr>
            <a:picLocks noChangeAspect="1"/>
          </p:cNvPicPr>
          <p:nvPr/>
        </p:nvPicPr>
        <p:blipFill>
          <a:blip r:embed="rId3"/>
          <a:stretch>
            <a:fillRect/>
          </a:stretch>
        </p:blipFill>
        <p:spPr>
          <a:xfrm>
            <a:off x="8025929" y="4699759"/>
            <a:ext cx="1865557" cy="1436479"/>
          </a:xfrm>
          <a:prstGeom prst="rect">
            <a:avLst/>
          </a:prstGeom>
        </p:spPr>
      </p:pic>
      <p:pic>
        <p:nvPicPr>
          <p:cNvPr id="5" name="Picture 4">
            <a:extLst>
              <a:ext uri="{FF2B5EF4-FFF2-40B4-BE49-F238E27FC236}">
                <a16:creationId xmlns:a16="http://schemas.microsoft.com/office/drawing/2014/main" id="{AC950F2B-A370-D7E9-5A2F-3CFEF785D9F5}"/>
              </a:ext>
            </a:extLst>
          </p:cNvPr>
          <p:cNvPicPr>
            <a:picLocks noChangeAspect="1"/>
          </p:cNvPicPr>
          <p:nvPr/>
        </p:nvPicPr>
        <p:blipFill>
          <a:blip r:embed="rId4"/>
          <a:stretch>
            <a:fillRect/>
          </a:stretch>
        </p:blipFill>
        <p:spPr>
          <a:xfrm>
            <a:off x="5175121" y="4700879"/>
            <a:ext cx="1435359" cy="1435359"/>
          </a:xfrm>
          <a:prstGeom prst="rect">
            <a:avLst/>
          </a:prstGeom>
        </p:spPr>
      </p:pic>
      <p:pic>
        <p:nvPicPr>
          <p:cNvPr id="6146" name="Picture 2" descr="Best Way To Catch A Mouse | The Bristol Rat Company">
            <a:extLst>
              <a:ext uri="{FF2B5EF4-FFF2-40B4-BE49-F238E27FC236}">
                <a16:creationId xmlns:a16="http://schemas.microsoft.com/office/drawing/2014/main" id="{D0644C49-DCC0-8D34-75A1-B43863DC9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1320" y="4822507"/>
            <a:ext cx="2766458" cy="13832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tmpv1o47i1t.png"/>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276253" y="166640"/>
            <a:ext cx="2929811" cy="2229131"/>
          </a:xfrm>
          <a:prstGeom prst="roundRect">
            <a:avLst/>
          </a:prstGeom>
        </p:spPr>
      </p:pic>
    </p:spTree>
    <p:extLst>
      <p:ext uri="{BB962C8B-B14F-4D97-AF65-F5344CB8AC3E}">
        <p14:creationId xmlns:p14="http://schemas.microsoft.com/office/powerpoint/2010/main" val="1330174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3"/>
          </p:nvPr>
        </p:nvSpPr>
        <p:spPr>
          <a:xfrm>
            <a:off x="384001" y="960000"/>
            <a:ext cx="11360799" cy="642413"/>
          </a:xfrm>
        </p:spPr>
        <p:txBody>
          <a:bodyPr>
            <a:normAutofit/>
          </a:bodyPr>
          <a:lstStyle/>
          <a:p>
            <a:r>
              <a:rPr dirty="0">
                <a:solidFill>
                  <a:schemeClr val="bg1"/>
                </a:solidFill>
              </a:rPr>
              <a:t>Adverse Impacts of a Changing Climate</a:t>
            </a:r>
          </a:p>
        </p:txBody>
      </p:sp>
      <p:sp>
        <p:nvSpPr>
          <p:cNvPr id="8" name="Rectangle 7"/>
          <p:cNvSpPr/>
          <p:nvPr/>
        </p:nvSpPr>
        <p:spPr>
          <a:xfrm>
            <a:off x="304801" y="2011561"/>
            <a:ext cx="5587999" cy="4194175"/>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pic>
        <p:nvPicPr>
          <p:cNvPr id="6" name="Picture 5" descr="A collage of squirrels&#10;&#10;Description automatically generated">
            <a:extLst>
              <a:ext uri="{FF2B5EF4-FFF2-40B4-BE49-F238E27FC236}">
                <a16:creationId xmlns:a16="http://schemas.microsoft.com/office/drawing/2014/main" id="{DD7D3CD5-A52E-118A-F189-74AE7E158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80" y="69720"/>
            <a:ext cx="12036039" cy="6718559"/>
          </a:xfrm>
          <a:prstGeom prst="rect">
            <a:avLst/>
          </a:prstGeom>
        </p:spPr>
      </p:pic>
      <p:sp>
        <p:nvSpPr>
          <p:cNvPr id="11" name="Flowchart: Internal Storage 10">
            <a:extLst>
              <a:ext uri="{FF2B5EF4-FFF2-40B4-BE49-F238E27FC236}">
                <a16:creationId xmlns:a16="http://schemas.microsoft.com/office/drawing/2014/main" id="{B16C8EFC-371E-FEB8-EC4E-9FD0A7FCD7C8}"/>
              </a:ext>
            </a:extLst>
          </p:cNvPr>
          <p:cNvSpPr/>
          <p:nvPr/>
        </p:nvSpPr>
        <p:spPr>
          <a:xfrm>
            <a:off x="7231224" y="3331029"/>
            <a:ext cx="4786605" cy="2976465"/>
          </a:xfrm>
          <a:prstGeom prst="flowChartInternalStorag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t>What could we design and build to protect bees from the red squirrels?</a:t>
            </a:r>
          </a:p>
          <a:p>
            <a:pPr algn="ctr"/>
            <a:endParaRPr lang="en-GB" sz="2000" dirty="0"/>
          </a:p>
          <a:p>
            <a:pPr algn="ctr"/>
            <a:r>
              <a:rPr lang="en-GB" sz="2000" dirty="0"/>
              <a:t> </a:t>
            </a:r>
          </a:p>
          <a:p>
            <a:pPr algn="ctr"/>
            <a:r>
              <a:rPr lang="en-GB" sz="2000" dirty="0"/>
              <a:t>This needs to happen without causing any harm to the red squirrels…</a:t>
            </a:r>
          </a:p>
        </p:txBody>
      </p:sp>
    </p:spTree>
    <p:extLst>
      <p:ext uri="{BB962C8B-B14F-4D97-AF65-F5344CB8AC3E}">
        <p14:creationId xmlns:p14="http://schemas.microsoft.com/office/powerpoint/2010/main" val="151804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200" y="297751"/>
            <a:ext cx="11360800" cy="950567"/>
          </a:xfrm>
          <a:noFill/>
          <a:ln>
            <a:noFill/>
          </a:ln>
        </p:spPr>
        <p:txBody>
          <a:bodyPr spcFirstLastPara="1" vert="horz" wrap="square" lIns="121900" tIns="121900" rIns="121900" bIns="121900" rtlCol="0" anchor="t" anchorCtr="0">
            <a:normAutofit/>
          </a:bodyPr>
          <a:lstStyle/>
          <a:p>
            <a:pPr>
              <a:buClr>
                <a:srgbClr val="EB8320"/>
              </a:buClr>
              <a:buSzPts val="2800"/>
              <a:buFont typeface="Varela Round"/>
            </a:pPr>
            <a:r>
              <a:rPr lang="en-GB" dirty="0">
                <a:solidFill>
                  <a:srgbClr val="EB8320"/>
                </a:solidFill>
                <a:latin typeface="Varela Round"/>
                <a:cs typeface="Varela Round"/>
              </a:rPr>
              <a:t>The Asian Hornet</a:t>
            </a:r>
            <a:endParaRPr dirty="0">
              <a:solidFill>
                <a:srgbClr val="EB8320"/>
              </a:solidFill>
              <a:latin typeface="Varela Round"/>
              <a:cs typeface="Varela Round"/>
            </a:endParaRPr>
          </a:p>
        </p:txBody>
      </p:sp>
      <p:sp>
        <p:nvSpPr>
          <p:cNvPr id="4" name="Subtitle 3"/>
          <p:cNvSpPr>
            <a:spLocks noGrp="1"/>
          </p:cNvSpPr>
          <p:nvPr>
            <p:ph type="subTitle" idx="13"/>
          </p:nvPr>
        </p:nvSpPr>
        <p:spPr>
          <a:xfrm>
            <a:off x="384001" y="960000"/>
            <a:ext cx="11360799" cy="642413"/>
          </a:xfrm>
        </p:spPr>
        <p:txBody>
          <a:bodyPr>
            <a:normAutofit/>
          </a:bodyPr>
          <a:lstStyle/>
          <a:p>
            <a:r>
              <a:rPr dirty="0">
                <a:solidFill>
                  <a:schemeClr val="bg1"/>
                </a:solidFill>
              </a:rPr>
              <a:t>Adverse Impacts of a Changing Climate</a:t>
            </a:r>
          </a:p>
        </p:txBody>
      </p:sp>
      <p:sp>
        <p:nvSpPr>
          <p:cNvPr id="8" name="Rectangle 7"/>
          <p:cNvSpPr/>
          <p:nvPr/>
        </p:nvSpPr>
        <p:spPr>
          <a:xfrm>
            <a:off x="304801" y="2011561"/>
            <a:ext cx="5587999" cy="4194175"/>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9" name="TextBox 8"/>
          <p:cNvSpPr txBox="1"/>
          <p:nvPr/>
        </p:nvSpPr>
        <p:spPr>
          <a:xfrm>
            <a:off x="384001" y="1691928"/>
            <a:ext cx="7019851" cy="976627"/>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defPPr marR="0" lvl="0" algn="l" rtl="0">
              <a:lnSpc>
                <a:spcPct val="100000"/>
              </a:lnSpc>
              <a:spcBef>
                <a:spcPts val="0"/>
              </a:spcBef>
              <a:spcAft>
                <a:spcPts val="0"/>
              </a:spcAft>
            </a:defPPr>
            <a:lvl1pPr marL="228600" indent="-91440">
              <a:spcAft>
                <a:spcPts val="800"/>
              </a:spcAft>
              <a:buClr>
                <a:schemeClr val="bg1"/>
              </a:buClr>
              <a:buSzPct val="100000"/>
              <a:buChar char="•"/>
              <a:defRPr sz="1200" b="1">
                <a:solidFill>
                  <a:schemeClr val="bg1"/>
                </a:solidFill>
                <a:latin typeface="Poppins" pitchFamily="2" charset="77"/>
                <a:ea typeface="+mn-ea"/>
                <a:cs typeface="Poppins" pitchFamily="2" charset="77"/>
              </a:defRPr>
            </a:lvl1pPr>
            <a:lvl2pPr marL="228600" indent="-91440">
              <a:spcBef>
                <a:spcPts val="1200"/>
              </a:spcBef>
              <a:buClr>
                <a:schemeClr val="bg1"/>
              </a:buClr>
              <a:buSzPct val="100000"/>
              <a:buChar char="•"/>
              <a:defRPr sz="1200" b="1">
                <a:solidFill>
                  <a:schemeClr val="bg1"/>
                </a:solidFill>
                <a:latin typeface="Poppins" pitchFamily="2" charset="77"/>
                <a:ea typeface="+mn-ea"/>
                <a:cs typeface="Poppins" pitchFamily="2" charset="77"/>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buClr>
                <a:schemeClr val="accent4">
                  <a:lumMod val="75000"/>
                </a:schemeClr>
              </a:buClr>
            </a:pPr>
            <a:r>
              <a:rPr sz="1600" dirty="0">
                <a:solidFill>
                  <a:sysClr val="windowText" lastClr="000000"/>
                </a:solidFill>
              </a:rPr>
              <a:t>Temperature changes and habitat loss: </a:t>
            </a:r>
            <a:r>
              <a:rPr sz="1600" b="0" dirty="0">
                <a:solidFill>
                  <a:sysClr val="windowText" lastClr="000000"/>
                </a:solidFill>
              </a:rPr>
              <a:t>Climate change leads</a:t>
            </a:r>
            <a:endParaRPr lang="en-GB" sz="1600" b="0" dirty="0">
              <a:solidFill>
                <a:sysClr val="windowText" lastClr="000000"/>
              </a:solidFill>
            </a:endParaRPr>
          </a:p>
          <a:p>
            <a:pPr marL="137160" indent="0">
              <a:buClr>
                <a:schemeClr val="accent4">
                  <a:lumMod val="75000"/>
                </a:schemeClr>
              </a:buClr>
              <a:buNone/>
            </a:pPr>
            <a:r>
              <a:rPr sz="1600" b="0" dirty="0">
                <a:solidFill>
                  <a:sysClr val="windowText" lastClr="000000"/>
                </a:solidFill>
              </a:rPr>
              <a:t>to </a:t>
            </a:r>
            <a:r>
              <a:rPr sz="1600" b="0" dirty="0">
                <a:solidFill>
                  <a:sysClr val="windowText" lastClr="000000"/>
                </a:solidFill>
                <a:highlight>
                  <a:srgbClr val="FFFF00"/>
                </a:highlight>
              </a:rPr>
              <a:t>shifts in temperature</a:t>
            </a:r>
            <a:r>
              <a:rPr sz="1600" b="0" dirty="0">
                <a:solidFill>
                  <a:sysClr val="windowText" lastClr="000000"/>
                </a:solidFill>
              </a:rPr>
              <a:t> and weather patterns</a:t>
            </a:r>
            <a:endParaRPr lang="en-GB" sz="1600" b="0" dirty="0">
              <a:solidFill>
                <a:sysClr val="windowText" lastClr="000000"/>
              </a:solidFill>
            </a:endParaRPr>
          </a:p>
        </p:txBody>
      </p:sp>
      <p:pic>
        <p:nvPicPr>
          <p:cNvPr id="3" name="Picture 2">
            <a:extLst>
              <a:ext uri="{FF2B5EF4-FFF2-40B4-BE49-F238E27FC236}">
                <a16:creationId xmlns:a16="http://schemas.microsoft.com/office/drawing/2014/main" id="{4ED932DD-9BD2-A6A2-813B-8988AA2648BA}"/>
              </a:ext>
            </a:extLst>
          </p:cNvPr>
          <p:cNvPicPr>
            <a:picLocks noChangeAspect="1"/>
          </p:cNvPicPr>
          <p:nvPr/>
        </p:nvPicPr>
        <p:blipFill>
          <a:blip r:embed="rId3"/>
          <a:stretch>
            <a:fillRect/>
          </a:stretch>
        </p:blipFill>
        <p:spPr>
          <a:xfrm>
            <a:off x="9879243" y="475283"/>
            <a:ext cx="1865557" cy="1436479"/>
          </a:xfrm>
          <a:prstGeom prst="rect">
            <a:avLst/>
          </a:prstGeom>
        </p:spPr>
      </p:pic>
      <p:pic>
        <p:nvPicPr>
          <p:cNvPr id="5" name="Picture 4">
            <a:extLst>
              <a:ext uri="{FF2B5EF4-FFF2-40B4-BE49-F238E27FC236}">
                <a16:creationId xmlns:a16="http://schemas.microsoft.com/office/drawing/2014/main" id="{6D61A221-AC9A-5FA4-32F2-5F2F50891AFD}"/>
              </a:ext>
            </a:extLst>
          </p:cNvPr>
          <p:cNvPicPr>
            <a:picLocks noChangeAspect="1"/>
          </p:cNvPicPr>
          <p:nvPr/>
        </p:nvPicPr>
        <p:blipFill>
          <a:blip r:embed="rId4"/>
          <a:stretch>
            <a:fillRect/>
          </a:stretch>
        </p:blipFill>
        <p:spPr>
          <a:xfrm>
            <a:off x="2728209" y="2668555"/>
            <a:ext cx="6672382" cy="3755000"/>
          </a:xfrm>
          <a:prstGeom prst="rect">
            <a:avLst/>
          </a:prstGeom>
        </p:spPr>
      </p:pic>
    </p:spTree>
    <p:extLst>
      <p:ext uri="{BB962C8B-B14F-4D97-AF65-F5344CB8AC3E}">
        <p14:creationId xmlns:p14="http://schemas.microsoft.com/office/powerpoint/2010/main" val="1758392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spcFirstLastPara="1" vert="horz" wrap="square" lIns="121900" tIns="121900" rIns="121900" bIns="121900" rtlCol="0" anchor="t" anchorCtr="0">
            <a:normAutofit/>
          </a:bodyPr>
          <a:lstStyle/>
          <a:p>
            <a:pPr>
              <a:buClr>
                <a:srgbClr val="EB8320"/>
              </a:buClr>
              <a:buSzPts val="2800"/>
              <a:buFont typeface="Varela Round"/>
            </a:pPr>
            <a:r>
              <a:rPr dirty="0">
                <a:solidFill>
                  <a:srgbClr val="EB8320"/>
                </a:solidFill>
                <a:latin typeface="Varela Round"/>
                <a:cs typeface="Varela Round"/>
              </a:rPr>
              <a:t>Technological Innovations in Bee Conservation</a:t>
            </a:r>
          </a:p>
        </p:txBody>
      </p:sp>
      <p:sp>
        <p:nvSpPr>
          <p:cNvPr id="4" name="Subtitle 3"/>
          <p:cNvSpPr>
            <a:spLocks noGrp="1"/>
          </p:cNvSpPr>
          <p:nvPr>
            <p:ph type="subTitle" idx="13"/>
          </p:nvPr>
        </p:nvSpPr>
        <p:spPr>
          <a:xfrm>
            <a:off x="384001" y="960000"/>
            <a:ext cx="11360799" cy="642413"/>
          </a:xfrm>
          <a:noFill/>
          <a:ln>
            <a:noFill/>
          </a:ln>
        </p:spPr>
        <p:txBody>
          <a:bodyPr spcFirstLastPara="1" vert="horz" wrap="square" lIns="121900" tIns="0" rIns="121900" bIns="121900" rtlCol="0" anchor="t" anchorCtr="0">
            <a:normAutofit/>
          </a:bodyPr>
          <a:lstStyle/>
          <a:p>
            <a:r>
              <a:rPr dirty="0">
                <a:solidFill>
                  <a:sysClr val="windowText" lastClr="000000"/>
                </a:solidFill>
                <a:latin typeface="Poppins" pitchFamily="2" charset="77"/>
                <a:cs typeface="Poppins" pitchFamily="2" charset="77"/>
              </a:rPr>
              <a:t>Harnessing </a:t>
            </a:r>
            <a:r>
              <a:rPr lang="en-GB" dirty="0">
                <a:solidFill>
                  <a:sysClr val="windowText" lastClr="000000"/>
                </a:solidFill>
                <a:latin typeface="Poppins" pitchFamily="2" charset="77"/>
                <a:cs typeface="Poppins" pitchFamily="2" charset="77"/>
              </a:rPr>
              <a:t>Technology</a:t>
            </a:r>
            <a:r>
              <a:rPr dirty="0">
                <a:solidFill>
                  <a:sysClr val="windowText" lastClr="000000"/>
                </a:solidFill>
                <a:latin typeface="Poppins" pitchFamily="2" charset="77"/>
                <a:cs typeface="Poppins" pitchFamily="2" charset="77"/>
              </a:rPr>
              <a:t> for Hive Protection</a:t>
            </a:r>
          </a:p>
        </p:txBody>
      </p:sp>
      <p:sp>
        <p:nvSpPr>
          <p:cNvPr id="8" name="Rectangle 7"/>
          <p:cNvSpPr/>
          <p:nvPr/>
        </p:nvSpPr>
        <p:spPr>
          <a:xfrm>
            <a:off x="304800" y="2011561"/>
            <a:ext cx="11582400" cy="2193924"/>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9" name="Rectangle 8"/>
          <p:cNvSpPr/>
          <p:nvPr/>
        </p:nvSpPr>
        <p:spPr>
          <a:xfrm>
            <a:off x="304800" y="2011561"/>
            <a:ext cx="3589733" cy="2193924"/>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0" name="TextBox 9"/>
          <p:cNvSpPr txBox="1"/>
          <p:nvPr/>
        </p:nvSpPr>
        <p:spPr>
          <a:xfrm>
            <a:off x="211494" y="2175157"/>
            <a:ext cx="3589733" cy="1333378"/>
          </a:xfrm>
          <a:prstGeom prst="rect">
            <a:avLst/>
          </a:prstGeom>
          <a:noFill/>
          <a:ln>
            <a:noFill/>
          </a:ln>
        </p:spPr>
        <p:txBody>
          <a:bodyPr wrap="square" lIns="0" tIns="0" rIns="0" bIns="0" anchor="t">
            <a:spAutoFit/>
          </a:bodyPr>
          <a:lstStyle/>
          <a:p>
            <a:pPr algn="ctr"/>
            <a:r>
              <a:rPr sz="1733" b="1" dirty="0">
                <a:solidFill>
                  <a:sysClr val="windowText" lastClr="000000"/>
                </a:solidFill>
                <a:latin typeface="Poppins" pitchFamily="2" charset="77"/>
                <a:cs typeface="Poppins" pitchFamily="2" charset="77"/>
              </a:rPr>
              <a:t>Use of drones for monitoring</a:t>
            </a:r>
          </a:p>
          <a:p>
            <a:pPr algn="ctr">
              <a:spcAft>
                <a:spcPts val="1600"/>
              </a:spcAft>
            </a:pPr>
            <a:r>
              <a:rPr sz="1733" dirty="0">
                <a:solidFill>
                  <a:sysClr val="windowText" lastClr="000000"/>
                </a:solidFill>
                <a:latin typeface="Poppins" pitchFamily="2" charset="77"/>
                <a:cs typeface="Poppins" pitchFamily="2" charset="77"/>
              </a:rPr>
              <a:t>Drones equipped with cameras and sensors allow for comprehensive monitoring of bee habitats</a:t>
            </a:r>
          </a:p>
        </p:txBody>
      </p:sp>
      <p:sp>
        <p:nvSpPr>
          <p:cNvPr id="11" name="Rectangle 10"/>
          <p:cNvSpPr/>
          <p:nvPr/>
        </p:nvSpPr>
        <p:spPr>
          <a:xfrm>
            <a:off x="4300934" y="2011561"/>
            <a:ext cx="3589932" cy="2193924"/>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2" name="TextBox 11"/>
          <p:cNvSpPr txBox="1"/>
          <p:nvPr/>
        </p:nvSpPr>
        <p:spPr>
          <a:xfrm>
            <a:off x="4104992" y="2975185"/>
            <a:ext cx="3589932" cy="1600053"/>
          </a:xfrm>
          <a:prstGeom prst="rect">
            <a:avLst/>
          </a:prstGeom>
          <a:noFill/>
          <a:ln>
            <a:noFill/>
          </a:ln>
        </p:spPr>
        <p:txBody>
          <a:bodyPr wrap="square" lIns="0" tIns="0" rIns="0" bIns="0" anchor="t">
            <a:spAutoFit/>
          </a:bodyPr>
          <a:lstStyle/>
          <a:p>
            <a:pPr algn="ctr"/>
            <a:r>
              <a:rPr sz="1733" b="1" dirty="0">
                <a:solidFill>
                  <a:sysClr val="windowText" lastClr="000000"/>
                </a:solidFill>
                <a:latin typeface="Poppins" pitchFamily="2" charset="77"/>
                <a:cs typeface="Poppins" pitchFamily="2" charset="77"/>
              </a:rPr>
              <a:t>Data collection and analysis</a:t>
            </a:r>
          </a:p>
          <a:p>
            <a:pPr algn="ctr">
              <a:spcAft>
                <a:spcPts val="1600"/>
              </a:spcAft>
            </a:pPr>
            <a:r>
              <a:rPr sz="1733" dirty="0">
                <a:solidFill>
                  <a:sysClr val="windowText" lastClr="000000"/>
                </a:solidFill>
                <a:latin typeface="Poppins" pitchFamily="2" charset="77"/>
                <a:cs typeface="Poppins" pitchFamily="2" charset="77"/>
              </a:rPr>
              <a:t>Technological advancements facilitate the collection of vast datasets related to bee activity, environmental conditions, and floral availability. </a:t>
            </a:r>
          </a:p>
        </p:txBody>
      </p:sp>
      <p:sp>
        <p:nvSpPr>
          <p:cNvPr id="13" name="Rectangle 12"/>
          <p:cNvSpPr/>
          <p:nvPr/>
        </p:nvSpPr>
        <p:spPr>
          <a:xfrm>
            <a:off x="8297267" y="2011561"/>
            <a:ext cx="3589733" cy="2193924"/>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4" name="TextBox 13"/>
          <p:cNvSpPr txBox="1"/>
          <p:nvPr/>
        </p:nvSpPr>
        <p:spPr>
          <a:xfrm>
            <a:off x="8186667" y="3508535"/>
            <a:ext cx="3589733" cy="2933432"/>
          </a:xfrm>
          <a:prstGeom prst="rect">
            <a:avLst/>
          </a:prstGeom>
          <a:noFill/>
          <a:ln>
            <a:noFill/>
          </a:ln>
        </p:spPr>
        <p:txBody>
          <a:bodyPr wrap="square" lIns="0" tIns="0" rIns="0" bIns="0" anchor="t">
            <a:spAutoFit/>
          </a:bodyPr>
          <a:lstStyle/>
          <a:p>
            <a:pPr algn="ctr"/>
            <a:r>
              <a:rPr sz="1733" b="1" dirty="0">
                <a:solidFill>
                  <a:sysClr val="windowText" lastClr="000000"/>
                </a:solidFill>
                <a:latin typeface="Poppins" pitchFamily="2" charset="77"/>
                <a:cs typeface="Poppins" pitchFamily="2" charset="77"/>
              </a:rPr>
              <a:t>Smart beekeeping technologies</a:t>
            </a:r>
          </a:p>
          <a:p>
            <a:pPr algn="ctr">
              <a:spcAft>
                <a:spcPts val="1600"/>
              </a:spcAft>
            </a:pPr>
            <a:r>
              <a:rPr sz="1733" dirty="0">
                <a:solidFill>
                  <a:sysClr val="windowText" lastClr="000000"/>
                </a:solidFill>
                <a:latin typeface="Poppins" pitchFamily="2" charset="77"/>
                <a:cs typeface="Poppins" pitchFamily="2" charset="77"/>
              </a:rPr>
              <a:t>Innovations such as hive monitoring apps and automated systems enable beekeepers to track hive conditions (temperature, humidity) and bee behavior in real-time, enhancing management practices and promoting bee well-being.</a:t>
            </a:r>
          </a:p>
        </p:txBody>
      </p:sp>
      <p:pic>
        <p:nvPicPr>
          <p:cNvPr id="3" name="Picture 2" descr="A blue background with green text&#10;&#10;Description automatically generated">
            <a:extLst>
              <a:ext uri="{FF2B5EF4-FFF2-40B4-BE49-F238E27FC236}">
                <a16:creationId xmlns:a16="http://schemas.microsoft.com/office/drawing/2014/main" id="{E2F4DF69-7BA6-38F2-D34D-6F0095D5D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2133" y="130226"/>
            <a:ext cx="1921707" cy="1576534"/>
          </a:xfrm>
          <a:prstGeom prst="rect">
            <a:avLst/>
          </a:prstGeom>
        </p:spPr>
      </p:pic>
    </p:spTree>
    <p:extLst>
      <p:ext uri="{BB962C8B-B14F-4D97-AF65-F5344CB8AC3E}">
        <p14:creationId xmlns:p14="http://schemas.microsoft.com/office/powerpoint/2010/main" val="2790964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spcFirstLastPara="1" vert="horz" wrap="square" lIns="121900" tIns="121900" rIns="121900" bIns="121900" rtlCol="0" anchor="t" anchorCtr="0">
            <a:normAutofit fontScale="90000"/>
          </a:bodyPr>
          <a:lstStyle/>
          <a:p>
            <a:pPr>
              <a:buClr>
                <a:srgbClr val="EB8320"/>
              </a:buClr>
              <a:buSzPts val="2800"/>
              <a:buFont typeface="Varela Round"/>
            </a:pPr>
            <a:r>
              <a:rPr dirty="0">
                <a:solidFill>
                  <a:srgbClr val="EB8320"/>
                </a:solidFill>
                <a:latin typeface="Varela Round"/>
                <a:cs typeface="Varela Round"/>
              </a:rPr>
              <a:t>Sound Frequencies Produced by Bees: Communication and </a:t>
            </a:r>
            <a:br>
              <a:rPr lang="en-GB" dirty="0">
                <a:solidFill>
                  <a:srgbClr val="EB8320"/>
                </a:solidFill>
                <a:latin typeface="Varela Round"/>
                <a:cs typeface="Varela Round"/>
              </a:rPr>
            </a:br>
            <a:r>
              <a:rPr dirty="0">
                <a:solidFill>
                  <a:srgbClr val="EB8320"/>
                </a:solidFill>
                <a:latin typeface="Varela Round"/>
                <a:cs typeface="Varela Round"/>
              </a:rPr>
              <a:t>Behavior</a:t>
            </a:r>
          </a:p>
        </p:txBody>
      </p:sp>
      <p:sp>
        <p:nvSpPr>
          <p:cNvPr id="4" name="Subtitle 3"/>
          <p:cNvSpPr>
            <a:spLocks noGrp="1"/>
          </p:cNvSpPr>
          <p:nvPr>
            <p:ph type="subTitle" idx="13"/>
          </p:nvPr>
        </p:nvSpPr>
        <p:spPr>
          <a:xfrm>
            <a:off x="384001" y="960000"/>
            <a:ext cx="11360799" cy="642413"/>
          </a:xfrm>
        </p:spPr>
        <p:txBody>
          <a:bodyPr>
            <a:normAutofit/>
          </a:bodyPr>
          <a:lstStyle/>
          <a:p>
            <a:r>
              <a:rPr lang="en-GB" dirty="0">
                <a:solidFill>
                  <a:schemeClr val="bg1"/>
                </a:solidFill>
                <a:latin typeface="Poppins" pitchFamily="2" charset="77"/>
                <a:cs typeface="Poppins" pitchFamily="2" charset="77"/>
              </a:rPr>
              <a:t>The </a:t>
            </a:r>
            <a:r>
              <a:rPr dirty="0">
                <a:solidFill>
                  <a:schemeClr val="bg1"/>
                </a:solidFill>
                <a:latin typeface="Poppins" pitchFamily="2" charset="77"/>
                <a:cs typeface="Poppins" pitchFamily="2" charset="77"/>
              </a:rPr>
              <a:t>Acoustic Language of Bees</a:t>
            </a:r>
          </a:p>
        </p:txBody>
      </p:sp>
      <p:sp>
        <p:nvSpPr>
          <p:cNvPr id="8" name="Rectangle 7"/>
          <p:cNvSpPr/>
          <p:nvPr/>
        </p:nvSpPr>
        <p:spPr>
          <a:xfrm>
            <a:off x="304801" y="2011561"/>
            <a:ext cx="5587999" cy="4194175"/>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9" name="TextBox 8"/>
          <p:cNvSpPr txBox="1"/>
          <p:nvPr/>
        </p:nvSpPr>
        <p:spPr>
          <a:xfrm>
            <a:off x="384001" y="1440001"/>
            <a:ext cx="6736316" cy="4747453"/>
          </a:xfrm>
          <a:prstGeom prst="rect">
            <a:avLst/>
          </a:prstGeom>
          <a:noFill/>
          <a:ln>
            <a:noFill/>
          </a:ln>
        </p:spPr>
        <p:txBody>
          <a:bodyPr wrap="square" lIns="120000" tIns="0" rIns="120000" bIns="254000" anchor="t">
            <a:spAutoFit/>
          </a:bodyPr>
          <a:lstStyle/>
          <a:p>
            <a:pPr marL="304792" indent="-121917">
              <a:spcAft>
                <a:spcPts val="1067"/>
              </a:spcAft>
              <a:buClr>
                <a:schemeClr val="accent4">
                  <a:lumMod val="75000"/>
                </a:schemeClr>
              </a:buClr>
              <a:buSzPct val="100000"/>
              <a:buFont typeface="Arial"/>
              <a:buChar char="•"/>
            </a:pPr>
            <a:r>
              <a:rPr lang="en-GB" sz="1600" b="1" dirty="0">
                <a:solidFill>
                  <a:sysClr val="windowText" lastClr="000000"/>
                </a:solidFill>
                <a:latin typeface="Poppins" pitchFamily="2" charset="77"/>
                <a:cs typeface="Poppins" pitchFamily="2" charset="77"/>
              </a:rPr>
              <a:t>Bee sounds</a:t>
            </a:r>
            <a:r>
              <a:rPr sz="1600" b="1" dirty="0">
                <a:solidFill>
                  <a:sysClr val="windowText" lastClr="000000"/>
                </a:solidFill>
                <a:latin typeface="Poppins" pitchFamily="2" charset="77"/>
                <a:cs typeface="Poppins" pitchFamily="2" charset="77"/>
              </a:rPr>
              <a:t>:</a:t>
            </a:r>
            <a:r>
              <a:rPr sz="1600" dirty="0">
                <a:solidFill>
                  <a:sysClr val="windowText" lastClr="000000"/>
                </a:solidFill>
                <a:latin typeface="Poppins" pitchFamily="2" charset="77"/>
                <a:cs typeface="Poppins" pitchFamily="2" charset="77"/>
              </a:rPr>
              <a:t> Bees communicate through a variety of sounds, including buzzes, hums, and specific vibrations produced by wing movement. Each sound serves distinct purposes, such as alerting hive members or indicating foraging success.</a:t>
            </a:r>
          </a:p>
          <a:p>
            <a:pPr marL="304792" lvl="1" indent="-121917">
              <a:spcBef>
                <a:spcPts val="1600"/>
              </a:spcBef>
              <a:buClr>
                <a:schemeClr val="accent4">
                  <a:lumMod val="75000"/>
                </a:schemeClr>
              </a:buClr>
              <a:buSzPct val="100000"/>
              <a:buFont typeface="Arial"/>
              <a:buChar char="•"/>
            </a:pPr>
            <a:r>
              <a:rPr sz="1600" b="1" dirty="0">
                <a:solidFill>
                  <a:sysClr val="windowText" lastClr="000000"/>
                </a:solidFill>
                <a:latin typeface="Poppins" pitchFamily="2" charset="77"/>
                <a:cs typeface="Poppins" pitchFamily="2" charset="77"/>
              </a:rPr>
              <a:t>Significance of sound frequencies in communication:</a:t>
            </a:r>
            <a:r>
              <a:rPr sz="1600" dirty="0">
                <a:solidFill>
                  <a:sysClr val="windowText" lastClr="000000"/>
                </a:solidFill>
                <a:latin typeface="Poppins" pitchFamily="2" charset="77"/>
                <a:cs typeface="Poppins" pitchFamily="2" charset="77"/>
              </a:rPr>
              <a:t> Different sound frequencies relay critical information within the hive, influencing behaviors like foraging and hive </a:t>
            </a:r>
            <a:r>
              <a:rPr lang="en-GB" sz="1600" dirty="0">
                <a:solidFill>
                  <a:sysClr val="windowText" lastClr="000000"/>
                </a:solidFill>
                <a:latin typeface="Poppins" pitchFamily="2" charset="77"/>
                <a:cs typeface="Poppins" pitchFamily="2" charset="77"/>
              </a:rPr>
              <a:t>defence</a:t>
            </a:r>
            <a:r>
              <a:rPr sz="1600" dirty="0">
                <a:solidFill>
                  <a:sysClr val="windowText" lastClr="000000"/>
                </a:solidFill>
                <a:latin typeface="Poppins" pitchFamily="2" charset="77"/>
                <a:cs typeface="Poppins" pitchFamily="2" charset="77"/>
              </a:rPr>
              <a:t>. Understanding these acoustic signals is essential for interpreting their social structure and interaction patterns.</a:t>
            </a:r>
          </a:p>
          <a:p>
            <a:pPr marL="304792" lvl="1" indent="-121917">
              <a:spcBef>
                <a:spcPts val="1600"/>
              </a:spcBef>
              <a:buClr>
                <a:schemeClr val="accent4">
                  <a:lumMod val="75000"/>
                </a:schemeClr>
              </a:buClr>
              <a:buSzPct val="100000"/>
              <a:buFont typeface="Arial"/>
              <a:buChar char="•"/>
            </a:pPr>
            <a:r>
              <a:rPr sz="1600" b="1" dirty="0">
                <a:solidFill>
                  <a:sysClr val="windowText" lastClr="000000"/>
                </a:solidFill>
                <a:latin typeface="Poppins" pitchFamily="2" charset="77"/>
                <a:cs typeface="Poppins" pitchFamily="2" charset="77"/>
              </a:rPr>
              <a:t>Implications for understanding bee health and behavior:</a:t>
            </a:r>
            <a:r>
              <a:rPr sz="1600" dirty="0">
                <a:solidFill>
                  <a:sysClr val="windowText" lastClr="000000"/>
                </a:solidFill>
                <a:latin typeface="Poppins" pitchFamily="2" charset="77"/>
                <a:cs typeface="Poppins" pitchFamily="2" charset="77"/>
              </a:rPr>
              <a:t> Monitoring sound frequencies can serve as a non-invasive method for assessing bee health and hive dynamics. Investigating these acoustic patterns can reveal stressors affecting colonies, paving the way for informed interventions in bee management.</a:t>
            </a:r>
            <a:endParaRPr lang="en-GB" sz="1600" dirty="0">
              <a:solidFill>
                <a:sysClr val="windowText" lastClr="000000"/>
              </a:solidFill>
              <a:latin typeface="Poppins" pitchFamily="2" charset="77"/>
              <a:cs typeface="Poppins" pitchFamily="2" charset="77"/>
            </a:endParaRPr>
          </a:p>
        </p:txBody>
      </p:sp>
      <p:pic>
        <p:nvPicPr>
          <p:cNvPr id="16" name="Google Shape;76;p5">
            <a:hlinkClick r:id="rId3"/>
            <a:extLst>
              <a:ext uri="{FF2B5EF4-FFF2-40B4-BE49-F238E27FC236}">
                <a16:creationId xmlns:a16="http://schemas.microsoft.com/office/drawing/2014/main" id="{843B1FFC-346E-DCB6-5702-1006B307226A}"/>
              </a:ext>
            </a:extLst>
          </p:cNvPr>
          <p:cNvPicPr preferRelativeResize="0"/>
          <p:nvPr/>
        </p:nvPicPr>
        <p:blipFill rotWithShape="1">
          <a:blip r:embed="rId4">
            <a:alphaModFix/>
          </a:blip>
          <a:srcRect/>
          <a:stretch/>
        </p:blipFill>
        <p:spPr>
          <a:xfrm>
            <a:off x="7200000" y="1440000"/>
            <a:ext cx="3833251" cy="3583005"/>
          </a:xfrm>
          <a:prstGeom prst="roundRect">
            <a:avLst/>
          </a:prstGeom>
          <a:noFill/>
          <a:ln>
            <a:noFill/>
          </a:ln>
        </p:spPr>
      </p:pic>
    </p:spTree>
    <p:extLst>
      <p:ext uri="{BB962C8B-B14F-4D97-AF65-F5344CB8AC3E}">
        <p14:creationId xmlns:p14="http://schemas.microsoft.com/office/powerpoint/2010/main" val="18403568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C7059-ADF7-6A00-7F6D-1A99536465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AEF2A3-2D90-712D-5D8B-8F358CAE2435}"/>
              </a:ext>
            </a:extLst>
          </p:cNvPr>
          <p:cNvSpPr>
            <a:spLocks noGrp="1"/>
          </p:cNvSpPr>
          <p:nvPr>
            <p:ph type="title"/>
          </p:nvPr>
        </p:nvSpPr>
        <p:spPr>
          <a:noFill/>
          <a:ln>
            <a:noFill/>
          </a:ln>
        </p:spPr>
        <p:txBody>
          <a:bodyPr spcFirstLastPara="1" vert="horz" wrap="square" lIns="121900" tIns="121900" rIns="121900" bIns="121900" rtlCol="0" anchor="t" anchorCtr="0">
            <a:normAutofit fontScale="90000"/>
          </a:bodyPr>
          <a:lstStyle/>
          <a:p>
            <a:pPr>
              <a:buClr>
                <a:srgbClr val="EB8320"/>
              </a:buClr>
              <a:buSzPts val="2800"/>
              <a:buFont typeface="Varela Round"/>
            </a:pPr>
            <a:r>
              <a:rPr dirty="0">
                <a:solidFill>
                  <a:srgbClr val="EB8320"/>
                </a:solidFill>
                <a:latin typeface="Varela Round"/>
                <a:cs typeface="Varela Round"/>
              </a:rPr>
              <a:t>Sound Frequencies Produced by Bees: Communication and </a:t>
            </a:r>
            <a:br>
              <a:rPr lang="en-GB" dirty="0">
                <a:solidFill>
                  <a:srgbClr val="EB8320"/>
                </a:solidFill>
                <a:latin typeface="Varela Round"/>
                <a:cs typeface="Varela Round"/>
              </a:rPr>
            </a:br>
            <a:r>
              <a:rPr dirty="0">
                <a:solidFill>
                  <a:srgbClr val="EB8320"/>
                </a:solidFill>
                <a:latin typeface="Varela Round"/>
                <a:cs typeface="Varela Round"/>
              </a:rPr>
              <a:t>Behavior</a:t>
            </a:r>
          </a:p>
        </p:txBody>
      </p:sp>
      <p:sp>
        <p:nvSpPr>
          <p:cNvPr id="4" name="Subtitle 3">
            <a:extLst>
              <a:ext uri="{FF2B5EF4-FFF2-40B4-BE49-F238E27FC236}">
                <a16:creationId xmlns:a16="http://schemas.microsoft.com/office/drawing/2014/main" id="{4E2730F5-4EE7-0F9D-5D7B-541D33C58892}"/>
              </a:ext>
            </a:extLst>
          </p:cNvPr>
          <p:cNvSpPr>
            <a:spLocks noGrp="1"/>
          </p:cNvSpPr>
          <p:nvPr>
            <p:ph type="subTitle" idx="13"/>
          </p:nvPr>
        </p:nvSpPr>
        <p:spPr>
          <a:xfrm>
            <a:off x="384001" y="960000"/>
            <a:ext cx="11360799" cy="642413"/>
          </a:xfrm>
        </p:spPr>
        <p:txBody>
          <a:bodyPr>
            <a:normAutofit/>
          </a:bodyPr>
          <a:lstStyle/>
          <a:p>
            <a:r>
              <a:rPr lang="en-GB" dirty="0">
                <a:solidFill>
                  <a:schemeClr val="bg1"/>
                </a:solidFill>
                <a:latin typeface="Poppins" pitchFamily="2" charset="77"/>
                <a:cs typeface="Poppins" pitchFamily="2" charset="77"/>
              </a:rPr>
              <a:t>The </a:t>
            </a:r>
            <a:r>
              <a:rPr dirty="0">
                <a:solidFill>
                  <a:schemeClr val="bg1"/>
                </a:solidFill>
                <a:latin typeface="Poppins" pitchFamily="2" charset="77"/>
                <a:cs typeface="Poppins" pitchFamily="2" charset="77"/>
              </a:rPr>
              <a:t>Acoustic Language of Bees</a:t>
            </a:r>
          </a:p>
        </p:txBody>
      </p:sp>
      <p:sp>
        <p:nvSpPr>
          <p:cNvPr id="8" name="Rectangle 7">
            <a:extLst>
              <a:ext uri="{FF2B5EF4-FFF2-40B4-BE49-F238E27FC236}">
                <a16:creationId xmlns:a16="http://schemas.microsoft.com/office/drawing/2014/main" id="{0088AA37-CDD5-3F9F-9DF8-DAA48F6850DD}"/>
              </a:ext>
            </a:extLst>
          </p:cNvPr>
          <p:cNvSpPr/>
          <p:nvPr/>
        </p:nvSpPr>
        <p:spPr>
          <a:xfrm>
            <a:off x="304801" y="2011561"/>
            <a:ext cx="5587999" cy="4194175"/>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pic>
        <p:nvPicPr>
          <p:cNvPr id="3" name="Google Shape;78;p5" descr="A picture containing graphical user interface&#10;&#10;Description automatically generated">
            <a:hlinkClick r:id="rId3"/>
            <a:extLst>
              <a:ext uri="{FF2B5EF4-FFF2-40B4-BE49-F238E27FC236}">
                <a16:creationId xmlns:a16="http://schemas.microsoft.com/office/drawing/2014/main" id="{F2BD97DA-2CF5-4AF7-C289-6EDF5C7FFA29}"/>
              </a:ext>
            </a:extLst>
          </p:cNvPr>
          <p:cNvPicPr preferRelativeResize="0"/>
          <p:nvPr/>
        </p:nvPicPr>
        <p:blipFill rotWithShape="1">
          <a:blip r:embed="rId4" cstate="print">
            <a:alphaModFix/>
            <a:extLst>
              <a:ext uri="{28A0092B-C50C-407E-A947-70E740481C1C}">
                <a14:useLocalDpi xmlns:a14="http://schemas.microsoft.com/office/drawing/2010/main"/>
              </a:ext>
            </a:extLst>
          </a:blip>
          <a:srcRect t="27215" b="25869"/>
          <a:stretch/>
        </p:blipFill>
        <p:spPr>
          <a:xfrm>
            <a:off x="232747" y="880246"/>
            <a:ext cx="11726505" cy="5325490"/>
          </a:xfrm>
          <a:prstGeom prst="roundRect">
            <a:avLst/>
          </a:prstGeom>
          <a:noFill/>
          <a:ln>
            <a:noFill/>
          </a:ln>
        </p:spPr>
      </p:pic>
    </p:spTree>
    <p:extLst>
      <p:ext uri="{BB962C8B-B14F-4D97-AF65-F5344CB8AC3E}">
        <p14:creationId xmlns:p14="http://schemas.microsoft.com/office/powerpoint/2010/main" val="3557014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02E7-7CAC-7185-4010-12B93F3B7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DFEEFF-CA62-7900-AD38-B9726C7FF879}"/>
              </a:ext>
            </a:extLst>
          </p:cNvPr>
          <p:cNvSpPr>
            <a:spLocks noGrp="1"/>
          </p:cNvSpPr>
          <p:nvPr>
            <p:ph type="title"/>
          </p:nvPr>
        </p:nvSpPr>
        <p:spPr>
          <a:noFill/>
          <a:ln>
            <a:noFill/>
          </a:ln>
        </p:spPr>
        <p:txBody>
          <a:bodyPr spcFirstLastPara="1" vert="horz" wrap="square" lIns="121900" tIns="121900" rIns="121900" bIns="121900" rtlCol="0" anchor="t" anchorCtr="0">
            <a:normAutofit/>
          </a:bodyPr>
          <a:lstStyle/>
          <a:p>
            <a:pPr>
              <a:buClr>
                <a:srgbClr val="EB8320"/>
              </a:buClr>
              <a:buSzPts val="2800"/>
              <a:buFont typeface="Varela Round"/>
            </a:pPr>
            <a:r>
              <a:rPr lang="en-GB" dirty="0">
                <a:solidFill>
                  <a:srgbClr val="EB8320"/>
                </a:solidFill>
                <a:latin typeface="Varela Round"/>
                <a:cs typeface="Varela Round"/>
              </a:rPr>
              <a:t>Monitoring the Bee Environment</a:t>
            </a:r>
            <a:r>
              <a:rPr dirty="0">
                <a:solidFill>
                  <a:srgbClr val="EB8320"/>
                </a:solidFill>
                <a:latin typeface="Varela Round"/>
                <a:cs typeface="Varela Round"/>
              </a:rPr>
              <a:t>: </a:t>
            </a:r>
            <a:r>
              <a:rPr lang="en-GB" dirty="0">
                <a:solidFill>
                  <a:srgbClr val="EB8320"/>
                </a:solidFill>
                <a:latin typeface="Varela Round"/>
                <a:cs typeface="Varela Round"/>
              </a:rPr>
              <a:t>Heat and Humidity</a:t>
            </a:r>
            <a:endParaRPr dirty="0">
              <a:solidFill>
                <a:srgbClr val="EB8320"/>
              </a:solidFill>
              <a:latin typeface="Varela Round"/>
              <a:cs typeface="Varela Round"/>
            </a:endParaRPr>
          </a:p>
        </p:txBody>
      </p:sp>
      <p:sp>
        <p:nvSpPr>
          <p:cNvPr id="4" name="Subtitle 3">
            <a:extLst>
              <a:ext uri="{FF2B5EF4-FFF2-40B4-BE49-F238E27FC236}">
                <a16:creationId xmlns:a16="http://schemas.microsoft.com/office/drawing/2014/main" id="{F61CB859-2358-6EFB-C9CB-04055F2886A4}"/>
              </a:ext>
            </a:extLst>
          </p:cNvPr>
          <p:cNvSpPr>
            <a:spLocks noGrp="1"/>
          </p:cNvSpPr>
          <p:nvPr>
            <p:ph type="subTitle" idx="13"/>
          </p:nvPr>
        </p:nvSpPr>
        <p:spPr>
          <a:xfrm>
            <a:off x="384001" y="960000"/>
            <a:ext cx="11360799" cy="642413"/>
          </a:xfrm>
        </p:spPr>
        <p:txBody>
          <a:bodyPr>
            <a:normAutofit/>
          </a:bodyPr>
          <a:lstStyle/>
          <a:p>
            <a:r>
              <a:rPr lang="en-GB" dirty="0">
                <a:solidFill>
                  <a:schemeClr val="bg1"/>
                </a:solidFill>
                <a:latin typeface="Poppins" pitchFamily="2" charset="77"/>
                <a:cs typeface="Poppins" pitchFamily="2" charset="77"/>
              </a:rPr>
              <a:t>The Health of Bees</a:t>
            </a:r>
            <a:endParaRPr dirty="0">
              <a:solidFill>
                <a:schemeClr val="bg1"/>
              </a:solidFill>
              <a:latin typeface="Poppins" pitchFamily="2" charset="77"/>
              <a:cs typeface="Poppins" pitchFamily="2" charset="77"/>
            </a:endParaRPr>
          </a:p>
        </p:txBody>
      </p:sp>
      <p:sp>
        <p:nvSpPr>
          <p:cNvPr id="8" name="Rectangle 7">
            <a:extLst>
              <a:ext uri="{FF2B5EF4-FFF2-40B4-BE49-F238E27FC236}">
                <a16:creationId xmlns:a16="http://schemas.microsoft.com/office/drawing/2014/main" id="{049D96E6-60D3-0360-1C7D-1346A61AE22E}"/>
              </a:ext>
            </a:extLst>
          </p:cNvPr>
          <p:cNvSpPr/>
          <p:nvPr/>
        </p:nvSpPr>
        <p:spPr>
          <a:xfrm>
            <a:off x="304801" y="2011561"/>
            <a:ext cx="5587999" cy="4194175"/>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pic>
        <p:nvPicPr>
          <p:cNvPr id="9" name="Picture 8" descr="A graph of a graph showing the temperature of a person&#10;&#10;Description automatically generated with medium confidence">
            <a:extLst>
              <a:ext uri="{FF2B5EF4-FFF2-40B4-BE49-F238E27FC236}">
                <a16:creationId xmlns:a16="http://schemas.microsoft.com/office/drawing/2014/main" id="{F8C0D79F-A306-1740-98DF-D3972A3BAF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7201" y="1602414"/>
            <a:ext cx="7186051" cy="3383653"/>
          </a:xfrm>
          <a:prstGeom prst="roundRect">
            <a:avLst/>
          </a:prstGeom>
        </p:spPr>
      </p:pic>
      <p:pic>
        <p:nvPicPr>
          <p:cNvPr id="12" name="Picture 11" descr="A hand holding a cell phone with bees around it&#10;&#10;Description automatically generated">
            <a:extLst>
              <a:ext uri="{FF2B5EF4-FFF2-40B4-BE49-F238E27FC236}">
                <a16:creationId xmlns:a16="http://schemas.microsoft.com/office/drawing/2014/main" id="{34B0C571-A9DF-3A34-A6D0-D665413367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30119" y="1611847"/>
            <a:ext cx="3370605" cy="3929269"/>
          </a:xfrm>
          <a:prstGeom prst="roundRect">
            <a:avLst/>
          </a:prstGeom>
        </p:spPr>
      </p:pic>
    </p:spTree>
    <p:extLst>
      <p:ext uri="{BB962C8B-B14F-4D97-AF65-F5344CB8AC3E}">
        <p14:creationId xmlns:p14="http://schemas.microsoft.com/office/powerpoint/2010/main" val="2016642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spcFirstLastPara="1" vert="horz" wrap="square" lIns="121900" tIns="121900" rIns="121900" bIns="121900" rtlCol="0" anchor="t" anchorCtr="0">
            <a:normAutofit/>
          </a:bodyPr>
          <a:lstStyle/>
          <a:p>
            <a:pPr>
              <a:buClr>
                <a:srgbClr val="EB8320"/>
              </a:buClr>
              <a:buSzPts val="2800"/>
              <a:buFont typeface="Varela Round"/>
            </a:pPr>
            <a:r>
              <a:rPr dirty="0">
                <a:solidFill>
                  <a:srgbClr val="EB8320"/>
                </a:solidFill>
                <a:latin typeface="Varela Round"/>
                <a:cs typeface="Varela Round"/>
              </a:rPr>
              <a:t>Future Trends: Technology and Bee Conservation</a:t>
            </a:r>
          </a:p>
        </p:txBody>
      </p:sp>
      <p:sp>
        <p:nvSpPr>
          <p:cNvPr id="4" name="Subtitle 3"/>
          <p:cNvSpPr>
            <a:spLocks noGrp="1"/>
          </p:cNvSpPr>
          <p:nvPr>
            <p:ph type="subTitle" idx="13"/>
          </p:nvPr>
        </p:nvSpPr>
        <p:spPr/>
        <p:txBody>
          <a:bodyPr>
            <a:normAutofit/>
          </a:bodyPr>
          <a:lstStyle/>
          <a:p>
            <a:r>
              <a:rPr dirty="0">
                <a:solidFill>
                  <a:schemeClr val="bg1"/>
                </a:solidFill>
                <a:latin typeface="Poppins" pitchFamily="2" charset="77"/>
                <a:cs typeface="Poppins" pitchFamily="2" charset="77"/>
              </a:rPr>
              <a:t>Navigating the Next Chapter in Conservation</a:t>
            </a:r>
          </a:p>
        </p:txBody>
      </p:sp>
      <p:sp>
        <p:nvSpPr>
          <p:cNvPr id="5" name="Rectangle 4"/>
          <p:cNvSpPr/>
          <p:nvPr/>
        </p:nvSpPr>
        <p:spPr>
          <a:xfrm>
            <a:off x="304800" y="2011560"/>
            <a:ext cx="11582400" cy="42672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6" name="Rectangle 5"/>
          <p:cNvSpPr/>
          <p:nvPr/>
        </p:nvSpPr>
        <p:spPr>
          <a:xfrm>
            <a:off x="304800" y="2011560"/>
            <a:ext cx="11582400" cy="42672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sz="1300" b="0" i="0">
                <a:solidFill>
                  <a:srgbClr val="616161"/>
                </a:solidFill>
                <a:latin typeface="Proxima Nova"/>
              </a:defRPr>
            </a:pPr>
            <a:endParaRPr sz="1733"/>
          </a:p>
        </p:txBody>
      </p:sp>
      <p:sp>
        <p:nvSpPr>
          <p:cNvPr id="7" name="Rectangle 6"/>
          <p:cNvSpPr/>
          <p:nvPr/>
        </p:nvSpPr>
        <p:spPr>
          <a:xfrm>
            <a:off x="304800" y="2011560"/>
            <a:ext cx="11582400" cy="42672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8" name="Rectangle 7"/>
          <p:cNvSpPr/>
          <p:nvPr/>
        </p:nvSpPr>
        <p:spPr>
          <a:xfrm>
            <a:off x="304800" y="2011560"/>
            <a:ext cx="11582400" cy="3352005"/>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9" name="Rectangle 8"/>
          <p:cNvSpPr/>
          <p:nvPr/>
        </p:nvSpPr>
        <p:spPr>
          <a:xfrm>
            <a:off x="304800" y="2011560"/>
            <a:ext cx="3589733" cy="3352005"/>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0" name="Rectangle 9"/>
          <p:cNvSpPr/>
          <p:nvPr/>
        </p:nvSpPr>
        <p:spPr>
          <a:xfrm>
            <a:off x="1896467" y="2011560"/>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1" name="TextBox 10"/>
          <p:cNvSpPr txBox="1"/>
          <p:nvPr/>
        </p:nvSpPr>
        <p:spPr>
          <a:xfrm>
            <a:off x="1896467" y="2011560"/>
            <a:ext cx="406400" cy="369332"/>
          </a:xfrm>
          <a:prstGeom prst="rect">
            <a:avLst/>
          </a:prstGeom>
          <a:noFill/>
          <a:ln>
            <a:noFill/>
          </a:ln>
        </p:spPr>
        <p:txBody>
          <a:bodyPr wrap="square" lIns="0" tIns="0" rIns="0" bIns="0" anchor="t">
            <a:spAutoFit/>
          </a:bodyPr>
          <a:lstStyle/>
          <a:p>
            <a:pPr algn="ctr"/>
            <a:endParaRPr sz="2400"/>
          </a:p>
        </p:txBody>
      </p:sp>
      <p:sp>
        <p:nvSpPr>
          <p:cNvPr id="14" name="Rectangle 13"/>
          <p:cNvSpPr/>
          <p:nvPr/>
        </p:nvSpPr>
        <p:spPr>
          <a:xfrm>
            <a:off x="4300934" y="2011560"/>
            <a:ext cx="3589932" cy="3352005"/>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5" name="Rectangle 14"/>
          <p:cNvSpPr/>
          <p:nvPr/>
        </p:nvSpPr>
        <p:spPr>
          <a:xfrm>
            <a:off x="5892601" y="2011560"/>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6" name="TextBox 15"/>
          <p:cNvSpPr txBox="1"/>
          <p:nvPr/>
        </p:nvSpPr>
        <p:spPr>
          <a:xfrm>
            <a:off x="5892601" y="2011560"/>
            <a:ext cx="406400" cy="369332"/>
          </a:xfrm>
          <a:prstGeom prst="rect">
            <a:avLst/>
          </a:prstGeom>
          <a:noFill/>
          <a:ln>
            <a:noFill/>
          </a:ln>
        </p:spPr>
        <p:txBody>
          <a:bodyPr wrap="square" lIns="0" tIns="0" rIns="0" bIns="0" anchor="t">
            <a:spAutoFit/>
          </a:bodyPr>
          <a:lstStyle/>
          <a:p>
            <a:pPr algn="ctr"/>
            <a:endParaRPr sz="2400"/>
          </a:p>
        </p:txBody>
      </p:sp>
      <p:pic>
        <p:nvPicPr>
          <p:cNvPr id="17" name="Picture 16" descr="tmp25zu1lv3.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78814" y="1601838"/>
            <a:ext cx="406400" cy="406400"/>
          </a:xfrm>
          <a:prstGeom prst="rect">
            <a:avLst/>
          </a:prstGeom>
        </p:spPr>
      </p:pic>
      <p:sp>
        <p:nvSpPr>
          <p:cNvPr id="18" name="TextBox 17"/>
          <p:cNvSpPr txBox="1"/>
          <p:nvPr/>
        </p:nvSpPr>
        <p:spPr>
          <a:xfrm>
            <a:off x="1371122" y="2287087"/>
            <a:ext cx="3589932" cy="2666756"/>
          </a:xfrm>
          <a:prstGeom prst="rect">
            <a:avLst/>
          </a:prstGeom>
          <a:noFill/>
          <a:ln>
            <a:noFill/>
          </a:ln>
        </p:spPr>
        <p:txBody>
          <a:bodyPr wrap="square" lIns="0" tIns="0" rIns="0" bIns="0" anchor="t">
            <a:spAutoFit/>
          </a:bodyPr>
          <a:lstStyle/>
          <a:p>
            <a:pPr algn="ctr"/>
            <a:r>
              <a:rPr sz="1733" b="1" dirty="0">
                <a:solidFill>
                  <a:sysClr val="windowText" lastClr="000000"/>
                </a:solidFill>
                <a:latin typeface="Poppins" pitchFamily="2" charset="77"/>
                <a:cs typeface="Poppins" pitchFamily="2" charset="77"/>
              </a:rPr>
              <a:t>Potential for AI in monitoring bee health</a:t>
            </a:r>
          </a:p>
          <a:p>
            <a:pPr algn="ctr">
              <a:spcAft>
                <a:spcPts val="1600"/>
              </a:spcAft>
            </a:pPr>
            <a:r>
              <a:rPr sz="1733" dirty="0">
                <a:solidFill>
                  <a:sysClr val="windowText" lastClr="000000"/>
                </a:solidFill>
                <a:latin typeface="Poppins" pitchFamily="2" charset="77"/>
                <a:cs typeface="Poppins" pitchFamily="2" charset="77"/>
              </a:rPr>
              <a:t>Artificial intelligence offers innovative solutions for analyzing bee activity and health data, enabling predictive modeling and more informed management decisions that proactively address challenges facing bee populations.</a:t>
            </a:r>
          </a:p>
        </p:txBody>
      </p:sp>
      <p:sp>
        <p:nvSpPr>
          <p:cNvPr id="20" name="Rectangle 19"/>
          <p:cNvSpPr/>
          <p:nvPr/>
        </p:nvSpPr>
        <p:spPr>
          <a:xfrm>
            <a:off x="9888933" y="2011560"/>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21" name="TextBox 20"/>
          <p:cNvSpPr txBox="1"/>
          <p:nvPr/>
        </p:nvSpPr>
        <p:spPr>
          <a:xfrm>
            <a:off x="9888933" y="2011560"/>
            <a:ext cx="406400" cy="369332"/>
          </a:xfrm>
          <a:prstGeom prst="rect">
            <a:avLst/>
          </a:prstGeom>
          <a:noFill/>
          <a:ln>
            <a:noFill/>
          </a:ln>
        </p:spPr>
        <p:txBody>
          <a:bodyPr wrap="square" lIns="0" tIns="0" rIns="0" bIns="0" anchor="t">
            <a:spAutoFit/>
          </a:bodyPr>
          <a:lstStyle/>
          <a:p>
            <a:pPr algn="ctr"/>
            <a:endParaRPr sz="2400"/>
          </a:p>
        </p:txBody>
      </p:sp>
      <p:pic>
        <p:nvPicPr>
          <p:cNvPr id="22" name="Picture 21" descr="tmplqksclg4.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60040" y="1776472"/>
            <a:ext cx="406400" cy="406400"/>
          </a:xfrm>
          <a:prstGeom prst="rect">
            <a:avLst/>
          </a:prstGeom>
        </p:spPr>
      </p:pic>
      <p:sp>
        <p:nvSpPr>
          <p:cNvPr id="23" name="TextBox 22"/>
          <p:cNvSpPr txBox="1"/>
          <p:nvPr/>
        </p:nvSpPr>
        <p:spPr>
          <a:xfrm>
            <a:off x="6968374" y="2354184"/>
            <a:ext cx="3589733" cy="2666756"/>
          </a:xfrm>
          <a:prstGeom prst="rect">
            <a:avLst/>
          </a:prstGeom>
          <a:noFill/>
          <a:ln>
            <a:noFill/>
          </a:ln>
        </p:spPr>
        <p:txBody>
          <a:bodyPr wrap="square" lIns="0" tIns="0" rIns="0" bIns="0" anchor="t">
            <a:spAutoFit/>
          </a:bodyPr>
          <a:lstStyle/>
          <a:p>
            <a:pPr algn="ctr"/>
            <a:r>
              <a:rPr sz="1733" b="1" dirty="0">
                <a:solidFill>
                  <a:sysClr val="windowText" lastClr="000000"/>
                </a:solidFill>
                <a:latin typeface="Poppins" pitchFamily="2" charset="77"/>
                <a:cs typeface="Poppins" pitchFamily="2" charset="77"/>
              </a:rPr>
              <a:t>Innovations in habitat restoration</a:t>
            </a:r>
          </a:p>
          <a:p>
            <a:pPr algn="ctr">
              <a:spcAft>
                <a:spcPts val="1600"/>
              </a:spcAft>
            </a:pPr>
            <a:r>
              <a:rPr sz="1733" dirty="0">
                <a:solidFill>
                  <a:sysClr val="windowText" lastClr="000000"/>
                </a:solidFill>
                <a:latin typeface="Poppins" pitchFamily="2" charset="77"/>
                <a:cs typeface="Poppins" pitchFamily="2" charset="77"/>
              </a:rPr>
              <a:t>Technologies focused on habitat restoration, such as soil health improvement and biodiversity enhancement strategies, present exciting opportunities for bolstering bee populations and promoting ecological resilience.</a:t>
            </a:r>
          </a:p>
        </p:txBody>
      </p:sp>
    </p:spTree>
    <p:extLst>
      <p:ext uri="{BB962C8B-B14F-4D97-AF65-F5344CB8AC3E}">
        <p14:creationId xmlns:p14="http://schemas.microsoft.com/office/powerpoint/2010/main" val="370323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2">
            <a:extLst>
              <a:ext uri="{FF2B5EF4-FFF2-40B4-BE49-F238E27FC236}">
                <a16:creationId xmlns:a16="http://schemas.microsoft.com/office/drawing/2014/main" id="{BF438B54-4648-E753-4E6D-6FBEDBE408C7}"/>
              </a:ext>
            </a:extLst>
          </p:cNvPr>
          <p:cNvSpPr txBox="1">
            <a:spLocks noChangeArrowheads="1"/>
          </p:cNvSpPr>
          <p:nvPr/>
        </p:nvSpPr>
        <p:spPr bwMode="auto">
          <a:xfrm>
            <a:off x="4333827" y="2281254"/>
            <a:ext cx="29365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0" i="0" u="none" strike="noStrike" cap="none" normalizeH="0" baseline="0" dirty="0">
                <a:ln>
                  <a:noFill/>
                </a:ln>
                <a:solidFill>
                  <a:srgbClr val="000000"/>
                </a:solidFill>
                <a:effectLst/>
                <a:latin typeface="Andalus" panose="02020603050405020304" pitchFamily="18" charset="-78"/>
                <a:ea typeface="Calibri" panose="020F0502020204030204" pitchFamily="34" charset="0"/>
                <a:cs typeface="Andalus" panose="02020603050405020304" pitchFamily="18" charset="-78"/>
              </a:rPr>
              <a:t>Tuesdays 3-4 </a:t>
            </a:r>
            <a:r>
              <a:rPr kumimoji="0" lang="en-GB" altLang="en-US" sz="1600" b="0" i="0" u="none" strike="noStrike" cap="none" normalizeH="0" baseline="0" dirty="0">
                <a:ln>
                  <a:noFill/>
                </a:ln>
                <a:solidFill>
                  <a:srgbClr val="000000"/>
                </a:solidFill>
                <a:effectLst/>
                <a:latin typeface="Andalus" panose="02020603050405020304" pitchFamily="18" charset="-78"/>
                <a:ea typeface="Calibri" panose="020F0502020204030204" pitchFamily="34" charset="0"/>
                <a:cs typeface="Andalus" panose="02020603050405020304" pitchFamily="18" charset="-78"/>
              </a:rPr>
              <a:t>KS2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3" name="Picture 6">
            <a:extLst>
              <a:ext uri="{FF2B5EF4-FFF2-40B4-BE49-F238E27FC236}">
                <a16:creationId xmlns:a16="http://schemas.microsoft.com/office/drawing/2014/main" id="{2FED413F-FB6A-C3CD-C137-066CCB01AA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134" t="30025" r="39784" b="12335"/>
          <a:stretch>
            <a:fillRect/>
          </a:stretch>
        </p:blipFill>
        <p:spPr bwMode="auto">
          <a:xfrm>
            <a:off x="10737488" y="1704144"/>
            <a:ext cx="1098550" cy="4992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
            <a:extLst>
              <a:ext uri="{FF2B5EF4-FFF2-40B4-BE49-F238E27FC236}">
                <a16:creationId xmlns:a16="http://schemas.microsoft.com/office/drawing/2014/main" id="{5090C4B2-DE01-99C8-A0F6-801ED898D875}"/>
              </a:ext>
            </a:extLst>
          </p:cNvPr>
          <p:cNvSpPr txBox="1">
            <a:spLocks noChangeArrowheads="1"/>
          </p:cNvSpPr>
          <p:nvPr/>
        </p:nvSpPr>
        <p:spPr bwMode="auto">
          <a:xfrm>
            <a:off x="288694" y="2233612"/>
            <a:ext cx="7712076" cy="1400175"/>
          </a:xfrm>
          <a:prstGeom prst="rect">
            <a:avLst/>
          </a:prstGeom>
          <a:solidFill>
            <a:srgbClr val="124F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 Box 3">
            <a:extLst>
              <a:ext uri="{FF2B5EF4-FFF2-40B4-BE49-F238E27FC236}">
                <a16:creationId xmlns:a16="http://schemas.microsoft.com/office/drawing/2014/main" id="{DD485CFF-E5FD-DA8A-8DC5-5307FE8DCD1C}"/>
              </a:ext>
            </a:extLst>
          </p:cNvPr>
          <p:cNvSpPr txBox="1">
            <a:spLocks noChangeArrowheads="1"/>
          </p:cNvSpPr>
          <p:nvPr/>
        </p:nvSpPr>
        <p:spPr bwMode="auto">
          <a:xfrm>
            <a:off x="569528" y="2281254"/>
            <a:ext cx="65201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Environmental Sensing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FFFFFF"/>
                </a:solidFill>
                <a:effectLst/>
                <a:latin typeface="Aptos" panose="020B0004020202020204" pitchFamily="34" charset="0"/>
                <a:ea typeface="Aptos" panose="020B0004020202020204" pitchFamily="34" charset="0"/>
                <a:cs typeface="Times New Roman" panose="02020603050405020304" pitchFamily="18" charset="0"/>
              </a:rPr>
              <a:t>– reproduced in the classroom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8" descr="A close-up of a device&#10;&#10;Description automatically generated">
            <a:extLst>
              <a:ext uri="{FF2B5EF4-FFF2-40B4-BE49-F238E27FC236}">
                <a16:creationId xmlns:a16="http://schemas.microsoft.com/office/drawing/2014/main" id="{E0FB2F6D-0DCE-DDD4-DDB4-2F0E113EC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868" y="5033521"/>
            <a:ext cx="1939925" cy="1455738"/>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0" descr="A green light bulb with a black background&#10;&#10;Description automatically generated">
            <a:extLst>
              <a:ext uri="{FF2B5EF4-FFF2-40B4-BE49-F238E27FC236}">
                <a16:creationId xmlns:a16="http://schemas.microsoft.com/office/drawing/2014/main" id="{C33405EB-60CB-C29D-61AE-3BFBB1EC117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3831" y="1312879"/>
            <a:ext cx="360362" cy="8810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8">
            <a:extLst>
              <a:ext uri="{FF2B5EF4-FFF2-40B4-BE49-F238E27FC236}">
                <a16:creationId xmlns:a16="http://schemas.microsoft.com/office/drawing/2014/main" id="{4A4E8479-F249-752D-C451-704867E87CA8}"/>
              </a:ext>
            </a:extLst>
          </p:cNvPr>
          <p:cNvSpPr>
            <a:spLocks noChangeArrowheads="1"/>
          </p:cNvSpPr>
          <p:nvPr/>
        </p:nvSpPr>
        <p:spPr bwMode="auto">
          <a:xfrm>
            <a:off x="2379306" y="58897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Rectangle 11">
            <a:extLst>
              <a:ext uri="{FF2B5EF4-FFF2-40B4-BE49-F238E27FC236}">
                <a16:creationId xmlns:a16="http://schemas.microsoft.com/office/drawing/2014/main" id="{938B562C-320A-8730-4E61-5870FC091C85}"/>
              </a:ext>
            </a:extLst>
          </p:cNvPr>
          <p:cNvSpPr>
            <a:spLocks noChangeArrowheads="1"/>
          </p:cNvSpPr>
          <p:nvPr/>
        </p:nvSpPr>
        <p:spPr bwMode="auto">
          <a:xfrm>
            <a:off x="2379306" y="10461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descr="A blue background with green text&#10;&#10;Description automatically generated">
            <a:extLst>
              <a:ext uri="{FF2B5EF4-FFF2-40B4-BE49-F238E27FC236}">
                <a16:creationId xmlns:a16="http://schemas.microsoft.com/office/drawing/2014/main" id="{D8F3250D-E738-3769-9048-1B2D13B55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8864" y="176876"/>
            <a:ext cx="1921707" cy="1576534"/>
          </a:xfrm>
          <a:prstGeom prst="rect">
            <a:avLst/>
          </a:prstGeom>
        </p:spPr>
      </p:pic>
      <p:pic>
        <p:nvPicPr>
          <p:cNvPr id="10" name="Picture 9">
            <a:extLst>
              <a:ext uri="{FF2B5EF4-FFF2-40B4-BE49-F238E27FC236}">
                <a16:creationId xmlns:a16="http://schemas.microsoft.com/office/drawing/2014/main" id="{DED5E49E-0255-950F-F6DC-9BDB21B189A4}"/>
              </a:ext>
            </a:extLst>
          </p:cNvPr>
          <p:cNvPicPr>
            <a:picLocks noChangeAspect="1"/>
          </p:cNvPicPr>
          <p:nvPr/>
        </p:nvPicPr>
        <p:blipFill>
          <a:blip r:embed="rId6"/>
          <a:stretch>
            <a:fillRect/>
          </a:stretch>
        </p:blipFill>
        <p:spPr>
          <a:xfrm>
            <a:off x="4533900" y="4346134"/>
            <a:ext cx="2857500" cy="2143125"/>
          </a:xfrm>
          <a:prstGeom prst="rect">
            <a:avLst/>
          </a:prstGeom>
        </p:spPr>
      </p:pic>
    </p:spTree>
    <p:extLst>
      <p:ext uri="{BB962C8B-B14F-4D97-AF65-F5344CB8AC3E}">
        <p14:creationId xmlns:p14="http://schemas.microsoft.com/office/powerpoint/2010/main" val="63773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666" t="51000" b="43000"/>
          <a:stretch/>
        </p:blipFill>
        <p:spPr>
          <a:xfrm>
            <a:off x="-128016" y="6377938"/>
            <a:ext cx="12320060" cy="48006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666" t="51000" b="43000"/>
          <a:stretch/>
        </p:blipFill>
        <p:spPr>
          <a:xfrm rot="10800000">
            <a:off x="0" y="-11390"/>
            <a:ext cx="12192000" cy="480060"/>
          </a:xfrm>
          <a:prstGeom prst="rect">
            <a:avLst/>
          </a:prstGeom>
        </p:spPr>
      </p:pic>
      <p:sp>
        <p:nvSpPr>
          <p:cNvPr id="9" name="Rounded Rectangle 8"/>
          <p:cNvSpPr/>
          <p:nvPr/>
        </p:nvSpPr>
        <p:spPr>
          <a:xfrm>
            <a:off x="538281" y="800032"/>
            <a:ext cx="3688269" cy="576064"/>
          </a:xfrm>
          <a:prstGeom prst="roundRect">
            <a:avLst/>
          </a:prstGeom>
          <a:gradFill flip="none" rotWithShape="1">
            <a:gsLst>
              <a:gs pos="0">
                <a:srgbClr val="7FA3CF">
                  <a:tint val="66000"/>
                  <a:satMod val="160000"/>
                </a:srgbClr>
              </a:gs>
              <a:gs pos="50000">
                <a:srgbClr val="7FA3CF">
                  <a:tint val="44500"/>
                  <a:satMod val="160000"/>
                </a:srgbClr>
              </a:gs>
              <a:gs pos="100000">
                <a:srgbClr val="7FA3CF">
                  <a:tint val="23500"/>
                  <a:satMod val="160000"/>
                </a:srgbClr>
              </a:gs>
            </a:gsLst>
            <a:lin ang="16200000" scaled="1"/>
            <a:tileRect/>
          </a:gra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2">
                    <a:lumMod val="75000"/>
                  </a:schemeClr>
                </a:solidFill>
              </a:rPr>
              <a:t>Space To Learn </a:t>
            </a:r>
            <a:r>
              <a:rPr lang="en-GB" b="1" dirty="0">
                <a:solidFill>
                  <a:schemeClr val="tx2">
                    <a:lumMod val="75000"/>
                  </a:schemeClr>
                </a:solidFill>
              </a:rPr>
              <a:t>video examples</a:t>
            </a:r>
            <a:endParaRPr lang="en-GB" sz="1800" b="1" dirty="0">
              <a:solidFill>
                <a:schemeClr val="tx2">
                  <a:lumMod val="75000"/>
                </a:schemeClr>
              </a:solidFill>
            </a:endParaRPr>
          </a:p>
        </p:txBody>
      </p:sp>
      <p:pic>
        <p:nvPicPr>
          <p:cNvPr id="5" name="Picture 4" descr="A blue and white sign with black text&#10;&#10;Description automatically generated">
            <a:hlinkClick r:id="rId4"/>
            <a:extLst>
              <a:ext uri="{FF2B5EF4-FFF2-40B4-BE49-F238E27FC236}">
                <a16:creationId xmlns:a16="http://schemas.microsoft.com/office/drawing/2014/main" id="{96E7BE1C-3475-E243-59D0-584D0B4C7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82" y="637328"/>
            <a:ext cx="3304430" cy="1818476"/>
          </a:xfrm>
          <a:prstGeom prst="rect">
            <a:avLst/>
          </a:prstGeom>
        </p:spPr>
      </p:pic>
      <p:pic>
        <p:nvPicPr>
          <p:cNvPr id="6" name="Online Media 5" title="MicroBitCam1 - different area of the woods">
            <a:hlinkClick r:id="" action="ppaction://media"/>
            <a:extLst>
              <a:ext uri="{FF2B5EF4-FFF2-40B4-BE49-F238E27FC236}">
                <a16:creationId xmlns:a16="http://schemas.microsoft.com/office/drawing/2014/main" id="{2D6DFAA6-185B-BD8D-7D0A-D22CBDCA90B6}"/>
              </a:ext>
            </a:extLst>
          </p:cNvPr>
          <p:cNvPicPr>
            <a:picLocks noRot="1" noChangeAspect="1"/>
          </p:cNvPicPr>
          <p:nvPr>
            <a:videoFile r:link="rId1"/>
          </p:nvPr>
        </p:nvPicPr>
        <p:blipFill>
          <a:blip r:embed="rId6"/>
          <a:stretch>
            <a:fillRect/>
          </a:stretch>
        </p:blipFill>
        <p:spPr>
          <a:xfrm>
            <a:off x="2037184" y="1841777"/>
            <a:ext cx="5427306" cy="4070480"/>
          </a:xfrm>
          <a:prstGeom prst="rect">
            <a:avLst/>
          </a:prstGeom>
        </p:spPr>
      </p:pic>
      <p:pic>
        <p:nvPicPr>
          <p:cNvPr id="7" name="Picture 6" descr="A blue background with green text&#10;&#10;Description automatically generated">
            <a:extLst>
              <a:ext uri="{FF2B5EF4-FFF2-40B4-BE49-F238E27FC236}">
                <a16:creationId xmlns:a16="http://schemas.microsoft.com/office/drawing/2014/main" id="{8E13C7BA-57DA-12FE-1412-43244C522D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0749" y="4335723"/>
            <a:ext cx="1921707" cy="1576534"/>
          </a:xfrm>
          <a:prstGeom prst="rect">
            <a:avLst/>
          </a:prstGeom>
        </p:spPr>
      </p:pic>
    </p:spTree>
    <p:extLst>
      <p:ext uri="{BB962C8B-B14F-4D97-AF65-F5344CB8AC3E}">
        <p14:creationId xmlns:p14="http://schemas.microsoft.com/office/powerpoint/2010/main" val="26456354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a:off x="-128016" y="6377938"/>
            <a:ext cx="12320060" cy="48006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rot="10800000">
            <a:off x="0" y="-11390"/>
            <a:ext cx="12192000" cy="480060"/>
          </a:xfrm>
          <a:prstGeom prst="rect">
            <a:avLst/>
          </a:prstGeom>
        </p:spPr>
      </p:pic>
      <p:sp>
        <p:nvSpPr>
          <p:cNvPr id="9" name="Rounded Rectangle 8"/>
          <p:cNvSpPr/>
          <p:nvPr/>
        </p:nvSpPr>
        <p:spPr>
          <a:xfrm>
            <a:off x="387281" y="760446"/>
            <a:ext cx="1649607" cy="576064"/>
          </a:xfrm>
          <a:prstGeom prst="roundRect">
            <a:avLst/>
          </a:prstGeom>
          <a:gradFill flip="none" rotWithShape="1">
            <a:gsLst>
              <a:gs pos="0">
                <a:srgbClr val="7FA3CF">
                  <a:tint val="66000"/>
                  <a:satMod val="160000"/>
                </a:srgbClr>
              </a:gs>
              <a:gs pos="50000">
                <a:srgbClr val="7FA3CF">
                  <a:tint val="44500"/>
                  <a:satMod val="160000"/>
                </a:srgbClr>
              </a:gs>
              <a:gs pos="100000">
                <a:srgbClr val="7FA3CF">
                  <a:tint val="23500"/>
                  <a:satMod val="160000"/>
                </a:srgbClr>
              </a:gs>
            </a:gsLst>
            <a:lin ang="16200000" scaled="1"/>
            <a:tileRect/>
          </a:gra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2">
                    <a:lumMod val="75000"/>
                  </a:schemeClr>
                </a:solidFill>
              </a:rPr>
              <a:t>Bee</a:t>
            </a:r>
            <a:r>
              <a:rPr lang="en-GB" b="1" dirty="0">
                <a:solidFill>
                  <a:schemeClr val="tx2">
                    <a:lumMod val="75000"/>
                  </a:schemeClr>
                </a:solidFill>
              </a:rPr>
              <a:t> Mission</a:t>
            </a:r>
            <a:endParaRPr lang="en-GB" sz="1800" b="1" dirty="0">
              <a:solidFill>
                <a:schemeClr val="tx2">
                  <a:lumMod val="75000"/>
                </a:schemeClr>
              </a:solidFill>
            </a:endParaRPr>
          </a:p>
        </p:txBody>
      </p:sp>
      <p:sp>
        <p:nvSpPr>
          <p:cNvPr id="2" name="Rectangle 1">
            <a:extLst>
              <a:ext uri="{FF2B5EF4-FFF2-40B4-BE49-F238E27FC236}">
                <a16:creationId xmlns:a16="http://schemas.microsoft.com/office/drawing/2014/main" id="{B2D3F105-3D98-B660-3B1B-43A11574DE85}"/>
              </a:ext>
            </a:extLst>
          </p:cNvPr>
          <p:cNvSpPr/>
          <p:nvPr/>
        </p:nvSpPr>
        <p:spPr>
          <a:xfrm>
            <a:off x="3345876" y="528437"/>
            <a:ext cx="6809236" cy="1200329"/>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Inside that beehive will be sensors </a:t>
            </a:r>
          </a:p>
          <a:p>
            <a:pPr algn="ctr"/>
            <a:r>
              <a:rPr lang="en-US" sz="3600" b="0" cap="none" spc="0" dirty="0">
                <a:ln w="0"/>
                <a:solidFill>
                  <a:schemeClr val="tx1"/>
                </a:solidFill>
                <a:effectLst>
                  <a:outerShdw blurRad="38100" dist="19050" dir="2700000" algn="tl" rotWithShape="0">
                    <a:schemeClr val="dk1">
                      <a:alpha val="40000"/>
                    </a:schemeClr>
                  </a:outerShdw>
                </a:effectLst>
              </a:rPr>
              <a:t>and an endoscopic camera</a:t>
            </a:r>
          </a:p>
        </p:txBody>
      </p:sp>
      <p:pic>
        <p:nvPicPr>
          <p:cNvPr id="5" name="Google Shape;76;p5">
            <a:hlinkClick r:id="rId3"/>
            <a:extLst>
              <a:ext uri="{FF2B5EF4-FFF2-40B4-BE49-F238E27FC236}">
                <a16:creationId xmlns:a16="http://schemas.microsoft.com/office/drawing/2014/main" id="{80B93001-8B75-8688-08B0-8009AEB92BAC}"/>
              </a:ext>
            </a:extLst>
          </p:cNvPr>
          <p:cNvPicPr preferRelativeResize="0"/>
          <p:nvPr/>
        </p:nvPicPr>
        <p:blipFill rotWithShape="1">
          <a:blip r:embed="rId4">
            <a:alphaModFix/>
          </a:blip>
          <a:srcRect/>
          <a:stretch/>
        </p:blipFill>
        <p:spPr>
          <a:xfrm>
            <a:off x="976481" y="2261849"/>
            <a:ext cx="3833251" cy="3583005"/>
          </a:xfrm>
          <a:prstGeom prst="roundRect">
            <a:avLst/>
          </a:prstGeom>
          <a:noFill/>
          <a:ln>
            <a:noFill/>
          </a:ln>
        </p:spPr>
      </p:pic>
      <p:pic>
        <p:nvPicPr>
          <p:cNvPr id="6" name="Google Shape;78;p5" descr="A picture containing graphical user interface&#10;&#10;Description automatically generated">
            <a:hlinkClick r:id="rId5"/>
            <a:extLst>
              <a:ext uri="{FF2B5EF4-FFF2-40B4-BE49-F238E27FC236}">
                <a16:creationId xmlns:a16="http://schemas.microsoft.com/office/drawing/2014/main" id="{4FE75758-6536-303C-D924-C0FE967CF42D}"/>
              </a:ext>
            </a:extLst>
          </p:cNvPr>
          <p:cNvPicPr preferRelativeResize="0"/>
          <p:nvPr/>
        </p:nvPicPr>
        <p:blipFill rotWithShape="1">
          <a:blip r:embed="rId6" cstate="print">
            <a:alphaModFix/>
            <a:extLst>
              <a:ext uri="{28A0092B-C50C-407E-A947-70E740481C1C}">
                <a14:useLocalDpi xmlns:a14="http://schemas.microsoft.com/office/drawing/2010/main"/>
              </a:ext>
            </a:extLst>
          </a:blip>
          <a:srcRect t="27215" b="25869"/>
          <a:stretch/>
        </p:blipFill>
        <p:spPr>
          <a:xfrm>
            <a:off x="6465891" y="3827955"/>
            <a:ext cx="4133685" cy="2142458"/>
          </a:xfrm>
          <a:prstGeom prst="roundRect">
            <a:avLst/>
          </a:prstGeom>
          <a:noFill/>
          <a:ln>
            <a:noFill/>
          </a:ln>
        </p:spPr>
      </p:pic>
      <p:pic>
        <p:nvPicPr>
          <p:cNvPr id="7" name="Picture 6">
            <a:extLst>
              <a:ext uri="{FF2B5EF4-FFF2-40B4-BE49-F238E27FC236}">
                <a16:creationId xmlns:a16="http://schemas.microsoft.com/office/drawing/2014/main" id="{0083B903-AD63-C5AD-A8B4-AAF43A0CD318}"/>
              </a:ext>
            </a:extLst>
          </p:cNvPr>
          <p:cNvPicPr>
            <a:picLocks noChangeAspect="1"/>
          </p:cNvPicPr>
          <p:nvPr/>
        </p:nvPicPr>
        <p:blipFill>
          <a:blip r:embed="rId7"/>
          <a:srcRect l="25627" b="54064"/>
          <a:stretch/>
        </p:blipFill>
        <p:spPr>
          <a:xfrm>
            <a:off x="8723268" y="1665305"/>
            <a:ext cx="3468732" cy="2142458"/>
          </a:xfrm>
          <a:prstGeom prst="rect">
            <a:avLst/>
          </a:prstGeom>
        </p:spPr>
      </p:pic>
      <p:sp>
        <p:nvSpPr>
          <p:cNvPr id="10" name="Rectangle 9">
            <a:extLst>
              <a:ext uri="{FF2B5EF4-FFF2-40B4-BE49-F238E27FC236}">
                <a16:creationId xmlns:a16="http://schemas.microsoft.com/office/drawing/2014/main" id="{1FC778A5-2F6F-61BA-F82F-BFA07691EFE1}"/>
              </a:ext>
            </a:extLst>
          </p:cNvPr>
          <p:cNvSpPr/>
          <p:nvPr/>
        </p:nvSpPr>
        <p:spPr>
          <a:xfrm>
            <a:off x="10457634" y="3239507"/>
            <a:ext cx="1184987" cy="6438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94650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666" t="51000" b="43000"/>
          <a:stretch/>
        </p:blipFill>
        <p:spPr>
          <a:xfrm>
            <a:off x="-128016" y="6377938"/>
            <a:ext cx="12320060" cy="48006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666" t="51000" b="43000"/>
          <a:stretch/>
        </p:blipFill>
        <p:spPr>
          <a:xfrm rot="10800000">
            <a:off x="0" y="-11390"/>
            <a:ext cx="12192000" cy="480060"/>
          </a:xfrm>
          <a:prstGeom prst="rect">
            <a:avLst/>
          </a:prstGeom>
        </p:spPr>
      </p:pic>
      <p:sp>
        <p:nvSpPr>
          <p:cNvPr id="9" name="Rounded Rectangle 8"/>
          <p:cNvSpPr/>
          <p:nvPr/>
        </p:nvSpPr>
        <p:spPr>
          <a:xfrm>
            <a:off x="538281" y="800032"/>
            <a:ext cx="3688269" cy="576064"/>
          </a:xfrm>
          <a:prstGeom prst="roundRect">
            <a:avLst/>
          </a:prstGeom>
          <a:gradFill flip="none" rotWithShape="1">
            <a:gsLst>
              <a:gs pos="0">
                <a:srgbClr val="7FA3CF">
                  <a:tint val="66000"/>
                  <a:satMod val="160000"/>
                </a:srgbClr>
              </a:gs>
              <a:gs pos="50000">
                <a:srgbClr val="7FA3CF">
                  <a:tint val="44500"/>
                  <a:satMod val="160000"/>
                </a:srgbClr>
              </a:gs>
              <a:gs pos="100000">
                <a:srgbClr val="7FA3CF">
                  <a:tint val="23500"/>
                  <a:satMod val="160000"/>
                </a:srgbClr>
              </a:gs>
            </a:gsLst>
            <a:lin ang="16200000" scaled="1"/>
            <a:tileRect/>
          </a:gra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2">
                    <a:lumMod val="75000"/>
                  </a:schemeClr>
                </a:solidFill>
              </a:rPr>
              <a:t>Space To Learn </a:t>
            </a:r>
            <a:r>
              <a:rPr lang="en-GB" b="1" dirty="0">
                <a:solidFill>
                  <a:schemeClr val="tx2">
                    <a:lumMod val="75000"/>
                  </a:schemeClr>
                </a:solidFill>
              </a:rPr>
              <a:t>video examples</a:t>
            </a:r>
            <a:endParaRPr lang="en-GB" sz="1800" b="1" dirty="0">
              <a:solidFill>
                <a:schemeClr val="tx2">
                  <a:lumMod val="75000"/>
                </a:schemeClr>
              </a:solidFill>
            </a:endParaRPr>
          </a:p>
        </p:txBody>
      </p:sp>
      <p:pic>
        <p:nvPicPr>
          <p:cNvPr id="5" name="Picture 4" descr="A blue and white sign with black text&#10;&#10;Description automatically generated">
            <a:hlinkClick r:id="rId4"/>
            <a:extLst>
              <a:ext uri="{FF2B5EF4-FFF2-40B4-BE49-F238E27FC236}">
                <a16:creationId xmlns:a16="http://schemas.microsoft.com/office/drawing/2014/main" id="{96E7BE1C-3475-E243-59D0-584D0B4C7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82" y="637328"/>
            <a:ext cx="3304430" cy="1818476"/>
          </a:xfrm>
          <a:prstGeom prst="rect">
            <a:avLst/>
          </a:prstGeom>
        </p:spPr>
      </p:pic>
      <p:pic>
        <p:nvPicPr>
          <p:cNvPr id="2" name="Online Media 1" title="Transmission Zone2 Wednesday Afternoon">
            <a:hlinkClick r:id="" action="ppaction://media"/>
            <a:extLst>
              <a:ext uri="{FF2B5EF4-FFF2-40B4-BE49-F238E27FC236}">
                <a16:creationId xmlns:a16="http://schemas.microsoft.com/office/drawing/2014/main" id="{C9487F97-E44B-EE06-4F33-86B721B349F1}"/>
              </a:ext>
            </a:extLst>
          </p:cNvPr>
          <p:cNvPicPr>
            <a:picLocks noRot="1" noChangeAspect="1"/>
          </p:cNvPicPr>
          <p:nvPr>
            <a:videoFile r:link="rId1"/>
          </p:nvPr>
        </p:nvPicPr>
        <p:blipFill>
          <a:blip r:embed="rId6"/>
          <a:stretch>
            <a:fillRect/>
          </a:stretch>
        </p:blipFill>
        <p:spPr>
          <a:xfrm>
            <a:off x="1803768" y="1707457"/>
            <a:ext cx="5800681" cy="4350511"/>
          </a:xfrm>
          <a:prstGeom prst="rect">
            <a:avLst/>
          </a:prstGeom>
        </p:spPr>
      </p:pic>
      <p:pic>
        <p:nvPicPr>
          <p:cNvPr id="6" name="Picture 5" descr="A blue background with green text&#10;&#10;Description automatically generated">
            <a:extLst>
              <a:ext uri="{FF2B5EF4-FFF2-40B4-BE49-F238E27FC236}">
                <a16:creationId xmlns:a16="http://schemas.microsoft.com/office/drawing/2014/main" id="{741F0B8A-C323-7DFC-71EE-BB9E8AE735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0749" y="4335723"/>
            <a:ext cx="1921707" cy="1576534"/>
          </a:xfrm>
          <a:prstGeom prst="rect">
            <a:avLst/>
          </a:prstGeom>
        </p:spPr>
      </p:pic>
    </p:spTree>
    <p:extLst>
      <p:ext uri="{BB962C8B-B14F-4D97-AF65-F5344CB8AC3E}">
        <p14:creationId xmlns:p14="http://schemas.microsoft.com/office/powerpoint/2010/main" val="11763018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666" t="51000" b="43000"/>
          <a:stretch/>
        </p:blipFill>
        <p:spPr>
          <a:xfrm>
            <a:off x="-128016" y="6377938"/>
            <a:ext cx="12320060" cy="48006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666" t="51000" b="43000"/>
          <a:stretch/>
        </p:blipFill>
        <p:spPr>
          <a:xfrm rot="10800000">
            <a:off x="0" y="-11390"/>
            <a:ext cx="12192000" cy="480060"/>
          </a:xfrm>
          <a:prstGeom prst="rect">
            <a:avLst/>
          </a:prstGeom>
        </p:spPr>
      </p:pic>
      <p:sp>
        <p:nvSpPr>
          <p:cNvPr id="9" name="Rounded Rectangle 8"/>
          <p:cNvSpPr/>
          <p:nvPr/>
        </p:nvSpPr>
        <p:spPr>
          <a:xfrm>
            <a:off x="538281" y="800032"/>
            <a:ext cx="3688269" cy="576064"/>
          </a:xfrm>
          <a:prstGeom prst="roundRect">
            <a:avLst/>
          </a:prstGeom>
          <a:gradFill flip="none" rotWithShape="1">
            <a:gsLst>
              <a:gs pos="0">
                <a:srgbClr val="7FA3CF">
                  <a:tint val="66000"/>
                  <a:satMod val="160000"/>
                </a:srgbClr>
              </a:gs>
              <a:gs pos="50000">
                <a:srgbClr val="7FA3CF">
                  <a:tint val="44500"/>
                  <a:satMod val="160000"/>
                </a:srgbClr>
              </a:gs>
              <a:gs pos="100000">
                <a:srgbClr val="7FA3CF">
                  <a:tint val="23500"/>
                  <a:satMod val="160000"/>
                </a:srgbClr>
              </a:gs>
            </a:gsLst>
            <a:lin ang="16200000" scaled="1"/>
            <a:tileRect/>
          </a:gra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2">
                    <a:lumMod val="75000"/>
                  </a:schemeClr>
                </a:solidFill>
              </a:rPr>
              <a:t>Space To Learn </a:t>
            </a:r>
            <a:r>
              <a:rPr lang="en-GB" b="1" dirty="0">
                <a:solidFill>
                  <a:schemeClr val="tx2">
                    <a:lumMod val="75000"/>
                  </a:schemeClr>
                </a:solidFill>
              </a:rPr>
              <a:t>video examples</a:t>
            </a:r>
            <a:endParaRPr lang="en-GB" sz="1800" b="1" dirty="0">
              <a:solidFill>
                <a:schemeClr val="tx2">
                  <a:lumMod val="75000"/>
                </a:schemeClr>
              </a:solidFill>
            </a:endParaRPr>
          </a:p>
        </p:txBody>
      </p:sp>
      <p:pic>
        <p:nvPicPr>
          <p:cNvPr id="5" name="Picture 4" descr="A blue and white sign with black text&#10;&#10;Description automatically generated">
            <a:hlinkClick r:id="rId4"/>
            <a:extLst>
              <a:ext uri="{FF2B5EF4-FFF2-40B4-BE49-F238E27FC236}">
                <a16:creationId xmlns:a16="http://schemas.microsoft.com/office/drawing/2014/main" id="{96E7BE1C-3475-E243-59D0-584D0B4C7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82" y="637328"/>
            <a:ext cx="3304430" cy="1818476"/>
          </a:xfrm>
          <a:prstGeom prst="rect">
            <a:avLst/>
          </a:prstGeom>
        </p:spPr>
      </p:pic>
      <p:pic>
        <p:nvPicPr>
          <p:cNvPr id="7" name="Picture 6" descr="A blue background with green text&#10;&#10;Description automatically generated">
            <a:extLst>
              <a:ext uri="{FF2B5EF4-FFF2-40B4-BE49-F238E27FC236}">
                <a16:creationId xmlns:a16="http://schemas.microsoft.com/office/drawing/2014/main" id="{A15B718D-E7D2-8F70-3568-C5D00742C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0749" y="4335723"/>
            <a:ext cx="1921707" cy="1576534"/>
          </a:xfrm>
          <a:prstGeom prst="rect">
            <a:avLst/>
          </a:prstGeom>
        </p:spPr>
      </p:pic>
      <p:pic>
        <p:nvPicPr>
          <p:cNvPr id="10" name="Online Media 9" title="wasps flying vid">
            <a:hlinkClick r:id="" action="ppaction://media"/>
            <a:extLst>
              <a:ext uri="{FF2B5EF4-FFF2-40B4-BE49-F238E27FC236}">
                <a16:creationId xmlns:a16="http://schemas.microsoft.com/office/drawing/2014/main" id="{23D6F4BE-879C-ED5B-EEE4-877898E4711A}"/>
              </a:ext>
            </a:extLst>
          </p:cNvPr>
          <p:cNvPicPr>
            <a:picLocks noRot="1" noChangeAspect="1"/>
          </p:cNvPicPr>
          <p:nvPr>
            <a:videoFile r:link="rId1"/>
          </p:nvPr>
        </p:nvPicPr>
        <p:blipFill>
          <a:blip r:embed="rId7"/>
          <a:stretch>
            <a:fillRect/>
          </a:stretch>
        </p:blipFill>
        <p:spPr>
          <a:xfrm>
            <a:off x="711664" y="1841777"/>
            <a:ext cx="7210026" cy="4070480"/>
          </a:xfrm>
          <a:prstGeom prst="rect">
            <a:avLst/>
          </a:prstGeom>
        </p:spPr>
      </p:pic>
    </p:spTree>
    <p:extLst>
      <p:ext uri="{BB962C8B-B14F-4D97-AF65-F5344CB8AC3E}">
        <p14:creationId xmlns:p14="http://schemas.microsoft.com/office/powerpoint/2010/main" val="6718257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666" t="51000" b="43000"/>
          <a:stretch/>
        </p:blipFill>
        <p:spPr>
          <a:xfrm>
            <a:off x="-128016" y="6377938"/>
            <a:ext cx="12320060" cy="48006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666" t="51000" b="43000"/>
          <a:stretch/>
        </p:blipFill>
        <p:spPr>
          <a:xfrm rot="10800000">
            <a:off x="0" y="-11390"/>
            <a:ext cx="12192000" cy="480060"/>
          </a:xfrm>
          <a:prstGeom prst="rect">
            <a:avLst/>
          </a:prstGeom>
        </p:spPr>
      </p:pic>
      <p:sp>
        <p:nvSpPr>
          <p:cNvPr id="9" name="Rounded Rectangle 8"/>
          <p:cNvSpPr/>
          <p:nvPr/>
        </p:nvSpPr>
        <p:spPr>
          <a:xfrm>
            <a:off x="538281" y="800032"/>
            <a:ext cx="3688269" cy="576064"/>
          </a:xfrm>
          <a:prstGeom prst="roundRect">
            <a:avLst/>
          </a:prstGeom>
          <a:gradFill flip="none" rotWithShape="1">
            <a:gsLst>
              <a:gs pos="0">
                <a:srgbClr val="7FA3CF">
                  <a:tint val="66000"/>
                  <a:satMod val="160000"/>
                </a:srgbClr>
              </a:gs>
              <a:gs pos="50000">
                <a:srgbClr val="7FA3CF">
                  <a:tint val="44500"/>
                  <a:satMod val="160000"/>
                </a:srgbClr>
              </a:gs>
              <a:gs pos="100000">
                <a:srgbClr val="7FA3CF">
                  <a:tint val="23500"/>
                  <a:satMod val="160000"/>
                </a:srgbClr>
              </a:gs>
            </a:gsLst>
            <a:lin ang="16200000" scaled="1"/>
            <a:tileRect/>
          </a:gra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2">
                    <a:lumMod val="75000"/>
                  </a:schemeClr>
                </a:solidFill>
              </a:rPr>
              <a:t>Space To Learn </a:t>
            </a:r>
            <a:r>
              <a:rPr lang="en-GB" b="1" dirty="0">
                <a:solidFill>
                  <a:schemeClr val="tx2">
                    <a:lumMod val="75000"/>
                  </a:schemeClr>
                </a:solidFill>
              </a:rPr>
              <a:t>video examples</a:t>
            </a:r>
            <a:endParaRPr lang="en-GB" sz="1800" b="1" dirty="0">
              <a:solidFill>
                <a:schemeClr val="tx2">
                  <a:lumMod val="75000"/>
                </a:schemeClr>
              </a:solidFill>
            </a:endParaRPr>
          </a:p>
        </p:txBody>
      </p:sp>
      <p:pic>
        <p:nvPicPr>
          <p:cNvPr id="5" name="Picture 4" descr="A blue and white sign with black text&#10;&#10;Description automatically generated">
            <a:hlinkClick r:id="rId4"/>
            <a:extLst>
              <a:ext uri="{FF2B5EF4-FFF2-40B4-BE49-F238E27FC236}">
                <a16:creationId xmlns:a16="http://schemas.microsoft.com/office/drawing/2014/main" id="{96E7BE1C-3475-E243-59D0-584D0B4C7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9882" y="637328"/>
            <a:ext cx="3304430" cy="1818476"/>
          </a:xfrm>
          <a:prstGeom prst="rect">
            <a:avLst/>
          </a:prstGeom>
        </p:spPr>
      </p:pic>
      <p:pic>
        <p:nvPicPr>
          <p:cNvPr id="7" name="Picture 6" descr="A blue background with green text&#10;&#10;Description automatically generated">
            <a:extLst>
              <a:ext uri="{FF2B5EF4-FFF2-40B4-BE49-F238E27FC236}">
                <a16:creationId xmlns:a16="http://schemas.microsoft.com/office/drawing/2014/main" id="{A15B718D-E7D2-8F70-3568-C5D00742C5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0749" y="4335723"/>
            <a:ext cx="1921707" cy="1576534"/>
          </a:xfrm>
          <a:prstGeom prst="rect">
            <a:avLst/>
          </a:prstGeom>
        </p:spPr>
      </p:pic>
      <p:pic>
        <p:nvPicPr>
          <p:cNvPr id="2" name="Online Media 1" title="MountainCam2">
            <a:hlinkClick r:id="" action="ppaction://media"/>
            <a:extLst>
              <a:ext uri="{FF2B5EF4-FFF2-40B4-BE49-F238E27FC236}">
                <a16:creationId xmlns:a16="http://schemas.microsoft.com/office/drawing/2014/main" id="{36BDDBBA-FDE3-5AF1-2F5A-F797B1556BE7}"/>
              </a:ext>
            </a:extLst>
          </p:cNvPr>
          <p:cNvPicPr>
            <a:picLocks noRot="1" noChangeAspect="1"/>
          </p:cNvPicPr>
          <p:nvPr>
            <a:videoFile r:link="rId1"/>
          </p:nvPr>
        </p:nvPicPr>
        <p:blipFill>
          <a:blip r:embed="rId7"/>
          <a:stretch>
            <a:fillRect/>
          </a:stretch>
        </p:blipFill>
        <p:spPr>
          <a:xfrm>
            <a:off x="1188551" y="1952978"/>
            <a:ext cx="7013057" cy="3959279"/>
          </a:xfrm>
          <a:prstGeom prst="rect">
            <a:avLst/>
          </a:prstGeom>
        </p:spPr>
      </p:pic>
    </p:spTree>
    <p:extLst>
      <p:ext uri="{BB962C8B-B14F-4D97-AF65-F5344CB8AC3E}">
        <p14:creationId xmlns:p14="http://schemas.microsoft.com/office/powerpoint/2010/main" val="10385690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a:off x="-128016" y="6377938"/>
            <a:ext cx="12320060" cy="48006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rot="10800000">
            <a:off x="0" y="-11390"/>
            <a:ext cx="12192000" cy="480060"/>
          </a:xfrm>
          <a:prstGeom prst="rect">
            <a:avLst/>
          </a:prstGeom>
        </p:spPr>
      </p:pic>
      <p:sp>
        <p:nvSpPr>
          <p:cNvPr id="9" name="Rounded Rectangle 8"/>
          <p:cNvSpPr/>
          <p:nvPr/>
        </p:nvSpPr>
        <p:spPr>
          <a:xfrm>
            <a:off x="316494" y="649250"/>
            <a:ext cx="1558959" cy="576064"/>
          </a:xfrm>
          <a:prstGeom prst="roundRect">
            <a:avLst/>
          </a:prstGeom>
          <a:gradFill flip="none" rotWithShape="1">
            <a:gsLst>
              <a:gs pos="0">
                <a:srgbClr val="7FA3CF">
                  <a:tint val="66000"/>
                  <a:satMod val="160000"/>
                </a:srgbClr>
              </a:gs>
              <a:gs pos="50000">
                <a:srgbClr val="7FA3CF">
                  <a:tint val="44500"/>
                  <a:satMod val="160000"/>
                </a:srgbClr>
              </a:gs>
              <a:gs pos="100000">
                <a:srgbClr val="7FA3CF">
                  <a:tint val="23500"/>
                  <a:satMod val="160000"/>
                </a:srgbClr>
              </a:gs>
            </a:gsLst>
            <a:lin ang="16200000" scaled="1"/>
            <a:tileRect/>
          </a:gra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lumMod val="75000"/>
                  </a:schemeClr>
                </a:solidFill>
              </a:rPr>
              <a:t>T</a:t>
            </a:r>
            <a:r>
              <a:rPr lang="en-GB" sz="1800" b="1" dirty="0">
                <a:solidFill>
                  <a:schemeClr val="tx2">
                    <a:lumMod val="75000"/>
                  </a:schemeClr>
                </a:solidFill>
              </a:rPr>
              <a:t>oday:</a:t>
            </a:r>
          </a:p>
        </p:txBody>
      </p:sp>
      <p:sp>
        <p:nvSpPr>
          <p:cNvPr id="2" name="Rectangle 1">
            <a:extLst>
              <a:ext uri="{FF2B5EF4-FFF2-40B4-BE49-F238E27FC236}">
                <a16:creationId xmlns:a16="http://schemas.microsoft.com/office/drawing/2014/main" id="{7C64340A-1012-43AC-8E0E-D58B8B75D1E6}"/>
              </a:ext>
            </a:extLst>
          </p:cNvPr>
          <p:cNvSpPr/>
          <p:nvPr/>
        </p:nvSpPr>
        <p:spPr>
          <a:xfrm>
            <a:off x="1875453" y="1225314"/>
            <a:ext cx="7370416" cy="3108543"/>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We will start by learning </a:t>
            </a:r>
          </a:p>
          <a:p>
            <a:pPr algn="ctr"/>
            <a:r>
              <a:rPr lang="en-US" sz="2800" b="0" cap="none" spc="0" dirty="0">
                <a:ln w="0"/>
                <a:solidFill>
                  <a:schemeClr val="tx1"/>
                </a:solidFill>
                <a:effectLst>
                  <a:outerShdw blurRad="38100" dist="19050" dir="2700000" algn="tl" rotWithShape="0">
                    <a:schemeClr val="dk1">
                      <a:alpha val="40000"/>
                    </a:schemeClr>
                  </a:outerShdw>
                </a:effectLst>
              </a:rPr>
              <a:t>about some of the classroom equipment which</a:t>
            </a:r>
          </a:p>
          <a:p>
            <a:pPr algn="ctr"/>
            <a:r>
              <a:rPr lang="en-US" sz="2800" b="0" cap="none" spc="0" dirty="0">
                <a:ln w="0"/>
                <a:solidFill>
                  <a:schemeClr val="tx1"/>
                </a:solidFill>
                <a:effectLst>
                  <a:outerShdw blurRad="38100" dist="19050" dir="2700000" algn="tl" rotWithShape="0">
                    <a:schemeClr val="dk1">
                      <a:alpha val="40000"/>
                    </a:schemeClr>
                  </a:outerShdw>
                </a:effectLst>
              </a:rPr>
              <a:t> can support a study of the bees</a:t>
            </a:r>
          </a:p>
          <a:p>
            <a:pPr algn="ctr"/>
            <a:endParaRPr lang="en-US" sz="2800" dirty="0">
              <a:ln w="0"/>
              <a:effectLst>
                <a:outerShdw blurRad="38100" dist="19050" dir="2700000" algn="tl" rotWithShape="0">
                  <a:schemeClr val="dk1">
                    <a:alpha val="40000"/>
                  </a:schemeClr>
                </a:outerShdw>
              </a:effectLst>
            </a:endParaRPr>
          </a:p>
          <a:p>
            <a:pPr algn="ctr"/>
            <a:endParaRPr lang="en-US" sz="2800" dirty="0">
              <a:ln w="0"/>
              <a:effectLst>
                <a:outerShdw blurRad="38100" dist="19050" dir="2700000" algn="tl" rotWithShape="0">
                  <a:schemeClr val="dk1">
                    <a:alpha val="40000"/>
                  </a:schemeClr>
                </a:outerShdw>
              </a:effectLst>
            </a:endParaRPr>
          </a:p>
          <a:p>
            <a:pPr algn="ctr"/>
            <a:endParaRPr lang="en-US" sz="2800" dirty="0">
              <a:ln w="0"/>
              <a:effectLst>
                <a:outerShdw blurRad="38100" dist="19050" dir="2700000" algn="tl" rotWithShape="0">
                  <a:schemeClr val="dk1">
                    <a:alpha val="40000"/>
                  </a:schemeClr>
                </a:outerShdw>
              </a:effectLst>
            </a:endParaRPr>
          </a:p>
          <a:p>
            <a:pPr algn="ctr"/>
            <a:r>
              <a:rPr lang="en-US" sz="2800" dirty="0">
                <a:ln w="0"/>
                <a:effectLst>
                  <a:outerShdw blurRad="38100" dist="19050" dir="2700000" algn="tl" rotWithShape="0">
                    <a:schemeClr val="dk1">
                      <a:alpha val="40000"/>
                    </a:schemeClr>
                  </a:outerShdw>
                </a:effectLst>
              </a:rPr>
              <a:t>Each week I will reveal more of the project to you</a:t>
            </a:r>
            <a:endParaRPr lang="en-US" sz="28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a:extLst>
              <a:ext uri="{FF2B5EF4-FFF2-40B4-BE49-F238E27FC236}">
                <a16:creationId xmlns:a16="http://schemas.microsoft.com/office/drawing/2014/main" id="{439132A1-1C26-4D87-27E0-3E94249773AA}"/>
              </a:ext>
            </a:extLst>
          </p:cNvPr>
          <p:cNvPicPr>
            <a:picLocks noChangeAspect="1" noChangeArrowheads="1"/>
          </p:cNvPicPr>
          <p:nvPr/>
        </p:nvPicPr>
        <p:blipFill>
          <a:blip r:embed="rId3">
            <a:alphaModFix amt="14000"/>
            <a:extLst>
              <a:ext uri="{28A0092B-C50C-407E-A947-70E740481C1C}">
                <a14:useLocalDpi xmlns:a14="http://schemas.microsoft.com/office/drawing/2010/main" val="0"/>
              </a:ext>
            </a:extLst>
          </a:blip>
          <a:srcRect l="40134" t="30025" r="39784" b="12335"/>
          <a:stretch>
            <a:fillRect/>
          </a:stretch>
        </p:blipFill>
        <p:spPr bwMode="auto">
          <a:xfrm>
            <a:off x="10776956" y="937282"/>
            <a:ext cx="1098550" cy="49926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21B19B68-CF67-FE96-2C83-37EBF7EC65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5453" y="4320538"/>
            <a:ext cx="7315200"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8094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a:off x="-128016" y="6377938"/>
            <a:ext cx="12320060" cy="48006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rot="10800000">
            <a:off x="0" y="-11390"/>
            <a:ext cx="12192000" cy="480060"/>
          </a:xfrm>
          <a:prstGeom prst="rect">
            <a:avLst/>
          </a:prstGeom>
        </p:spPr>
      </p:pic>
      <p:pic>
        <p:nvPicPr>
          <p:cNvPr id="5" name="Picture 4" descr="A blue and white sign with black text&#10;&#10;Description automatically generated">
            <a:hlinkClick r:id="rId3"/>
            <a:extLst>
              <a:ext uri="{FF2B5EF4-FFF2-40B4-BE49-F238E27FC236}">
                <a16:creationId xmlns:a16="http://schemas.microsoft.com/office/drawing/2014/main" id="{96E7BE1C-3475-E243-59D0-584D0B4C7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155" y="761909"/>
            <a:ext cx="3152897" cy="1735085"/>
          </a:xfrm>
          <a:prstGeom prst="rect">
            <a:avLst/>
          </a:prstGeom>
        </p:spPr>
      </p:pic>
      <p:sp>
        <p:nvSpPr>
          <p:cNvPr id="2" name="Rectangle 1">
            <a:extLst>
              <a:ext uri="{FF2B5EF4-FFF2-40B4-BE49-F238E27FC236}">
                <a16:creationId xmlns:a16="http://schemas.microsoft.com/office/drawing/2014/main" id="{D330ECEF-E860-FF87-7905-AB8A04E59393}"/>
              </a:ext>
            </a:extLst>
          </p:cNvPr>
          <p:cNvSpPr/>
          <p:nvPr/>
        </p:nvSpPr>
        <p:spPr>
          <a:xfrm>
            <a:off x="1223973" y="2969759"/>
            <a:ext cx="9245416" cy="1200329"/>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You and St Mary’s Catholic Primary School, </a:t>
            </a:r>
          </a:p>
          <a:p>
            <a:pPr algn="ctr"/>
            <a:r>
              <a:rPr lang="en-US" sz="3600" b="0" cap="none" spc="0" dirty="0">
                <a:ln w="0"/>
                <a:solidFill>
                  <a:schemeClr val="tx1"/>
                </a:solidFill>
                <a:effectLst>
                  <a:outerShdw blurRad="38100" dist="19050" dir="2700000" algn="tl" rotWithShape="0">
                    <a:schemeClr val="dk1">
                      <a:alpha val="40000"/>
                    </a:schemeClr>
                  </a:outerShdw>
                </a:effectLst>
              </a:rPr>
              <a:t>are the</a:t>
            </a:r>
            <a:r>
              <a:rPr lang="en-US" sz="3600" dirty="0">
                <a:ln w="0"/>
                <a:effectLst>
                  <a:outerShdw blurRad="38100" dist="19050" dir="2700000" algn="tl" rotWithShape="0">
                    <a:schemeClr val="dk1">
                      <a:alpha val="40000"/>
                    </a:schemeClr>
                  </a:outerShdw>
                </a:effectLst>
              </a:rPr>
              <a:t> first schools to be shown these materials</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7" name="Picture 6" descr="A blue background with green text&#10;&#10;Description automatically generated">
            <a:extLst>
              <a:ext uri="{FF2B5EF4-FFF2-40B4-BE49-F238E27FC236}">
                <a16:creationId xmlns:a16="http://schemas.microsoft.com/office/drawing/2014/main" id="{3DEB4238-8606-1497-3E40-929107C00A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8536" y="924124"/>
            <a:ext cx="1921707" cy="1576534"/>
          </a:xfrm>
          <a:prstGeom prst="rect">
            <a:avLst/>
          </a:prstGeom>
        </p:spPr>
      </p:pic>
      <p:pic>
        <p:nvPicPr>
          <p:cNvPr id="8" name="Picture 7" descr="A logo for a company&#10;&#10;Description automatically generated">
            <a:extLst>
              <a:ext uri="{FF2B5EF4-FFF2-40B4-BE49-F238E27FC236}">
                <a16:creationId xmlns:a16="http://schemas.microsoft.com/office/drawing/2014/main" id="{602CDA8C-C709-B621-922B-27F5E55BBA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147" y="4156440"/>
            <a:ext cx="2146915" cy="2146915"/>
          </a:xfrm>
          <a:prstGeom prst="rect">
            <a:avLst/>
          </a:prstGeom>
        </p:spPr>
      </p:pic>
      <p:pic>
        <p:nvPicPr>
          <p:cNvPr id="10" name="Picture 9">
            <a:extLst>
              <a:ext uri="{FF2B5EF4-FFF2-40B4-BE49-F238E27FC236}">
                <a16:creationId xmlns:a16="http://schemas.microsoft.com/office/drawing/2014/main" id="{AEB64CCB-5298-CC7A-7EEA-A04FC78E9EDA}"/>
              </a:ext>
            </a:extLst>
          </p:cNvPr>
          <p:cNvPicPr>
            <a:picLocks noChangeAspect="1"/>
          </p:cNvPicPr>
          <p:nvPr/>
        </p:nvPicPr>
        <p:blipFill>
          <a:blip r:embed="rId7"/>
          <a:stretch>
            <a:fillRect/>
          </a:stretch>
        </p:blipFill>
        <p:spPr>
          <a:xfrm>
            <a:off x="9079657" y="4506475"/>
            <a:ext cx="1123950" cy="1333500"/>
          </a:xfrm>
          <a:prstGeom prst="rect">
            <a:avLst/>
          </a:prstGeom>
        </p:spPr>
      </p:pic>
    </p:spTree>
    <p:extLst>
      <p:ext uri="{BB962C8B-B14F-4D97-AF65-F5344CB8AC3E}">
        <p14:creationId xmlns:p14="http://schemas.microsoft.com/office/powerpoint/2010/main" val="27070594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a:off x="-128016" y="6377938"/>
            <a:ext cx="12320060" cy="48006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rot="10800000">
            <a:off x="0" y="-11390"/>
            <a:ext cx="12192000" cy="480060"/>
          </a:xfrm>
          <a:prstGeom prst="rect">
            <a:avLst/>
          </a:prstGeom>
        </p:spPr>
      </p:pic>
      <p:sp>
        <p:nvSpPr>
          <p:cNvPr id="2" name="Rectangle 1">
            <a:extLst>
              <a:ext uri="{FF2B5EF4-FFF2-40B4-BE49-F238E27FC236}">
                <a16:creationId xmlns:a16="http://schemas.microsoft.com/office/drawing/2014/main" id="{D330ECEF-E860-FF87-7905-AB8A04E59393}"/>
              </a:ext>
            </a:extLst>
          </p:cNvPr>
          <p:cNvSpPr/>
          <p:nvPr/>
        </p:nvSpPr>
        <p:spPr>
          <a:xfrm>
            <a:off x="47295" y="3041111"/>
            <a:ext cx="11870109"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We will design and build a bee game that uses this equipment:</a:t>
            </a:r>
          </a:p>
        </p:txBody>
      </p:sp>
      <p:pic>
        <p:nvPicPr>
          <p:cNvPr id="7" name="Picture 6" descr="A blue background with green text&#10;&#10;Description automatically generated">
            <a:extLst>
              <a:ext uri="{FF2B5EF4-FFF2-40B4-BE49-F238E27FC236}">
                <a16:creationId xmlns:a16="http://schemas.microsoft.com/office/drawing/2014/main" id="{3DEB4238-8606-1497-3E40-929107C00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536" y="924124"/>
            <a:ext cx="1921707" cy="1576534"/>
          </a:xfrm>
          <a:prstGeom prst="rect">
            <a:avLst/>
          </a:prstGeom>
        </p:spPr>
      </p:pic>
      <p:pic>
        <p:nvPicPr>
          <p:cNvPr id="8" name="Picture 7" descr="A logo for a company&#10;&#10;Description automatically generated">
            <a:extLst>
              <a:ext uri="{FF2B5EF4-FFF2-40B4-BE49-F238E27FC236}">
                <a16:creationId xmlns:a16="http://schemas.microsoft.com/office/drawing/2014/main" id="{602CDA8C-C709-B621-922B-27F5E55BBA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7061" y="761909"/>
            <a:ext cx="2146915" cy="2146915"/>
          </a:xfrm>
          <a:prstGeom prst="rect">
            <a:avLst/>
          </a:prstGeom>
        </p:spPr>
      </p:pic>
      <p:pic>
        <p:nvPicPr>
          <p:cNvPr id="6" name="Picture 5">
            <a:extLst>
              <a:ext uri="{FF2B5EF4-FFF2-40B4-BE49-F238E27FC236}">
                <a16:creationId xmlns:a16="http://schemas.microsoft.com/office/drawing/2014/main" id="{DCDBC617-E9F4-498A-E098-115FB6ECB542}"/>
              </a:ext>
            </a:extLst>
          </p:cNvPr>
          <p:cNvPicPr>
            <a:picLocks noChangeAspect="1"/>
          </p:cNvPicPr>
          <p:nvPr/>
        </p:nvPicPr>
        <p:blipFill>
          <a:blip r:embed="rId5"/>
          <a:stretch>
            <a:fillRect/>
          </a:stretch>
        </p:blipFill>
        <p:spPr>
          <a:xfrm>
            <a:off x="855111" y="3819729"/>
            <a:ext cx="2143125" cy="2143125"/>
          </a:xfrm>
          <a:prstGeom prst="rect">
            <a:avLst/>
          </a:prstGeom>
        </p:spPr>
      </p:pic>
      <p:pic>
        <p:nvPicPr>
          <p:cNvPr id="9" name="Picture 8">
            <a:extLst>
              <a:ext uri="{FF2B5EF4-FFF2-40B4-BE49-F238E27FC236}">
                <a16:creationId xmlns:a16="http://schemas.microsoft.com/office/drawing/2014/main" id="{2DC687EE-9E64-86B8-7A9B-70DF2471C2D1}"/>
              </a:ext>
            </a:extLst>
          </p:cNvPr>
          <p:cNvPicPr>
            <a:picLocks noChangeAspect="1"/>
          </p:cNvPicPr>
          <p:nvPr/>
        </p:nvPicPr>
        <p:blipFill>
          <a:blip r:embed="rId6"/>
          <a:stretch>
            <a:fillRect/>
          </a:stretch>
        </p:blipFill>
        <p:spPr>
          <a:xfrm>
            <a:off x="3939561" y="3819729"/>
            <a:ext cx="2857500" cy="2143125"/>
          </a:xfrm>
          <a:prstGeom prst="rect">
            <a:avLst/>
          </a:prstGeom>
        </p:spPr>
      </p:pic>
      <p:pic>
        <p:nvPicPr>
          <p:cNvPr id="11" name="Picture 10">
            <a:extLst>
              <a:ext uri="{FF2B5EF4-FFF2-40B4-BE49-F238E27FC236}">
                <a16:creationId xmlns:a16="http://schemas.microsoft.com/office/drawing/2014/main" id="{4FBEA42E-BF96-62A8-8D32-6ABCBD8A0D47}"/>
              </a:ext>
            </a:extLst>
          </p:cNvPr>
          <p:cNvPicPr>
            <a:picLocks noChangeAspect="1"/>
          </p:cNvPicPr>
          <p:nvPr/>
        </p:nvPicPr>
        <p:blipFill>
          <a:blip r:embed="rId7"/>
          <a:stretch>
            <a:fillRect/>
          </a:stretch>
        </p:blipFill>
        <p:spPr>
          <a:xfrm>
            <a:off x="8079786" y="3819729"/>
            <a:ext cx="2857500" cy="2143125"/>
          </a:xfrm>
          <a:prstGeom prst="rect">
            <a:avLst/>
          </a:prstGeom>
        </p:spPr>
      </p:pic>
      <p:pic>
        <p:nvPicPr>
          <p:cNvPr id="12" name="Picture 11">
            <a:extLst>
              <a:ext uri="{FF2B5EF4-FFF2-40B4-BE49-F238E27FC236}">
                <a16:creationId xmlns:a16="http://schemas.microsoft.com/office/drawing/2014/main" id="{31A3C95D-DF67-B3EB-5700-EABFC78B33CB}"/>
              </a:ext>
            </a:extLst>
          </p:cNvPr>
          <p:cNvPicPr>
            <a:picLocks noChangeAspect="1"/>
          </p:cNvPicPr>
          <p:nvPr/>
        </p:nvPicPr>
        <p:blipFill>
          <a:blip r:embed="rId8"/>
          <a:stretch>
            <a:fillRect/>
          </a:stretch>
        </p:blipFill>
        <p:spPr>
          <a:xfrm>
            <a:off x="499295" y="641858"/>
            <a:ext cx="2854755" cy="2141066"/>
          </a:xfrm>
          <a:prstGeom prst="rect">
            <a:avLst/>
          </a:prstGeom>
        </p:spPr>
      </p:pic>
    </p:spTree>
    <p:extLst>
      <p:ext uri="{BB962C8B-B14F-4D97-AF65-F5344CB8AC3E}">
        <p14:creationId xmlns:p14="http://schemas.microsoft.com/office/powerpoint/2010/main" val="175384539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a:off x="-128016" y="6377938"/>
            <a:ext cx="12320060" cy="48006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rot="10800000">
            <a:off x="0" y="-11390"/>
            <a:ext cx="12192000" cy="480060"/>
          </a:xfrm>
          <a:prstGeom prst="rect">
            <a:avLst/>
          </a:prstGeom>
        </p:spPr>
      </p:pic>
      <p:sp>
        <p:nvSpPr>
          <p:cNvPr id="9" name="Rounded Rectangle 8"/>
          <p:cNvSpPr/>
          <p:nvPr/>
        </p:nvSpPr>
        <p:spPr>
          <a:xfrm>
            <a:off x="384467" y="719098"/>
            <a:ext cx="1649607" cy="576064"/>
          </a:xfrm>
          <a:prstGeom prst="roundRect">
            <a:avLst/>
          </a:prstGeom>
          <a:gradFill flip="none" rotWithShape="1">
            <a:gsLst>
              <a:gs pos="0">
                <a:srgbClr val="7FA3CF">
                  <a:tint val="66000"/>
                  <a:satMod val="160000"/>
                </a:srgbClr>
              </a:gs>
              <a:gs pos="50000">
                <a:srgbClr val="7FA3CF">
                  <a:tint val="44500"/>
                  <a:satMod val="160000"/>
                </a:srgbClr>
              </a:gs>
              <a:gs pos="100000">
                <a:srgbClr val="7FA3CF">
                  <a:tint val="23500"/>
                  <a:satMod val="160000"/>
                </a:srgbClr>
              </a:gs>
            </a:gsLst>
            <a:lin ang="16200000" scaled="1"/>
            <a:tileRect/>
          </a:gradFill>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2">
                    <a:lumMod val="75000"/>
                  </a:schemeClr>
                </a:solidFill>
              </a:rPr>
              <a:t>Bee</a:t>
            </a:r>
            <a:r>
              <a:rPr lang="en-GB" b="1" dirty="0">
                <a:solidFill>
                  <a:schemeClr val="tx2">
                    <a:lumMod val="75000"/>
                  </a:schemeClr>
                </a:solidFill>
              </a:rPr>
              <a:t> Mission</a:t>
            </a:r>
            <a:endParaRPr lang="en-GB" sz="1800" b="1" dirty="0">
              <a:solidFill>
                <a:schemeClr val="tx2">
                  <a:lumMod val="75000"/>
                </a:schemeClr>
              </a:solidFill>
            </a:endParaRPr>
          </a:p>
        </p:txBody>
      </p:sp>
      <p:pic>
        <p:nvPicPr>
          <p:cNvPr id="5" name="Google Shape;76;p5">
            <a:hlinkClick r:id="rId3"/>
            <a:extLst>
              <a:ext uri="{FF2B5EF4-FFF2-40B4-BE49-F238E27FC236}">
                <a16:creationId xmlns:a16="http://schemas.microsoft.com/office/drawing/2014/main" id="{80B93001-8B75-8688-08B0-8009AEB92BAC}"/>
              </a:ext>
            </a:extLst>
          </p:cNvPr>
          <p:cNvPicPr preferRelativeResize="0"/>
          <p:nvPr/>
        </p:nvPicPr>
        <p:blipFill rotWithShape="1">
          <a:blip r:embed="rId4">
            <a:alphaModFix/>
          </a:blip>
          <a:srcRect/>
          <a:stretch/>
        </p:blipFill>
        <p:spPr>
          <a:xfrm>
            <a:off x="528612" y="4133746"/>
            <a:ext cx="1631276" cy="1524781"/>
          </a:xfrm>
          <a:prstGeom prst="roundRect">
            <a:avLst/>
          </a:prstGeom>
          <a:noFill/>
          <a:ln>
            <a:noFill/>
          </a:ln>
        </p:spPr>
      </p:pic>
      <p:pic>
        <p:nvPicPr>
          <p:cNvPr id="6" name="Google Shape;78;p5" descr="A picture containing graphical user interface&#10;&#10;Description automatically generated">
            <a:hlinkClick r:id="rId5"/>
            <a:extLst>
              <a:ext uri="{FF2B5EF4-FFF2-40B4-BE49-F238E27FC236}">
                <a16:creationId xmlns:a16="http://schemas.microsoft.com/office/drawing/2014/main" id="{4FE75758-6536-303C-D924-C0FE967CF42D}"/>
              </a:ext>
            </a:extLst>
          </p:cNvPr>
          <p:cNvPicPr preferRelativeResize="0"/>
          <p:nvPr/>
        </p:nvPicPr>
        <p:blipFill rotWithShape="1">
          <a:blip r:embed="rId6" cstate="print">
            <a:alphaModFix/>
            <a:extLst>
              <a:ext uri="{28A0092B-C50C-407E-A947-70E740481C1C}">
                <a14:useLocalDpi xmlns:a14="http://schemas.microsoft.com/office/drawing/2010/main"/>
              </a:ext>
            </a:extLst>
          </a:blip>
          <a:srcRect t="27215" b="25869"/>
          <a:stretch/>
        </p:blipFill>
        <p:spPr>
          <a:xfrm>
            <a:off x="6465891" y="3827955"/>
            <a:ext cx="4133685" cy="2142458"/>
          </a:xfrm>
          <a:prstGeom prst="roundRect">
            <a:avLst/>
          </a:prstGeom>
          <a:noFill/>
          <a:ln>
            <a:noFill/>
          </a:ln>
        </p:spPr>
      </p:pic>
      <p:pic>
        <p:nvPicPr>
          <p:cNvPr id="7" name="Picture 6">
            <a:extLst>
              <a:ext uri="{FF2B5EF4-FFF2-40B4-BE49-F238E27FC236}">
                <a16:creationId xmlns:a16="http://schemas.microsoft.com/office/drawing/2014/main" id="{0083B903-AD63-C5AD-A8B4-AAF43A0CD318}"/>
              </a:ext>
            </a:extLst>
          </p:cNvPr>
          <p:cNvPicPr>
            <a:picLocks noChangeAspect="1"/>
          </p:cNvPicPr>
          <p:nvPr/>
        </p:nvPicPr>
        <p:blipFill>
          <a:blip r:embed="rId7"/>
          <a:srcRect l="25627" b="54064"/>
          <a:stretch/>
        </p:blipFill>
        <p:spPr>
          <a:xfrm>
            <a:off x="8723268" y="1665305"/>
            <a:ext cx="3468732" cy="2142458"/>
          </a:xfrm>
          <a:prstGeom prst="rect">
            <a:avLst/>
          </a:prstGeom>
        </p:spPr>
      </p:pic>
      <p:sp>
        <p:nvSpPr>
          <p:cNvPr id="10" name="Rectangle 9">
            <a:extLst>
              <a:ext uri="{FF2B5EF4-FFF2-40B4-BE49-F238E27FC236}">
                <a16:creationId xmlns:a16="http://schemas.microsoft.com/office/drawing/2014/main" id="{1FC778A5-2F6F-61BA-F82F-BFA07691EFE1}"/>
              </a:ext>
            </a:extLst>
          </p:cNvPr>
          <p:cNvSpPr/>
          <p:nvPr/>
        </p:nvSpPr>
        <p:spPr>
          <a:xfrm>
            <a:off x="10457634" y="3239507"/>
            <a:ext cx="1184987" cy="6438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lue and white sign with black text&#10;&#10;Description automatically generated">
            <a:hlinkClick r:id="rId8"/>
            <a:extLst>
              <a:ext uri="{FF2B5EF4-FFF2-40B4-BE49-F238E27FC236}">
                <a16:creationId xmlns:a16="http://schemas.microsoft.com/office/drawing/2014/main" id="{2A10E9E3-0149-8F22-A227-CE5DCD9F5F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2481" y="2652175"/>
            <a:ext cx="3304430" cy="1818476"/>
          </a:xfrm>
          <a:prstGeom prst="rect">
            <a:avLst/>
          </a:prstGeom>
        </p:spPr>
      </p:pic>
      <p:pic>
        <p:nvPicPr>
          <p:cNvPr id="11" name="Picture 10">
            <a:extLst>
              <a:ext uri="{FF2B5EF4-FFF2-40B4-BE49-F238E27FC236}">
                <a16:creationId xmlns:a16="http://schemas.microsoft.com/office/drawing/2014/main" id="{72AF3848-0269-C62A-D9F8-8F807B84FE07}"/>
              </a:ext>
            </a:extLst>
          </p:cNvPr>
          <p:cNvPicPr>
            <a:picLocks noChangeAspect="1"/>
          </p:cNvPicPr>
          <p:nvPr/>
        </p:nvPicPr>
        <p:blipFill>
          <a:blip r:embed="rId10"/>
          <a:stretch>
            <a:fillRect/>
          </a:stretch>
        </p:blipFill>
        <p:spPr>
          <a:xfrm>
            <a:off x="697139" y="2120299"/>
            <a:ext cx="1223769" cy="1653742"/>
          </a:xfrm>
          <a:prstGeom prst="rect">
            <a:avLst/>
          </a:prstGeom>
        </p:spPr>
      </p:pic>
      <p:sp>
        <p:nvSpPr>
          <p:cNvPr id="2" name="Rectangle 1">
            <a:extLst>
              <a:ext uri="{FF2B5EF4-FFF2-40B4-BE49-F238E27FC236}">
                <a16:creationId xmlns:a16="http://schemas.microsoft.com/office/drawing/2014/main" id="{B2D3F105-3D98-B660-3B1B-43A11574DE85}"/>
              </a:ext>
            </a:extLst>
          </p:cNvPr>
          <p:cNvSpPr/>
          <p:nvPr/>
        </p:nvSpPr>
        <p:spPr>
          <a:xfrm>
            <a:off x="3108425" y="528437"/>
            <a:ext cx="7284174" cy="1754326"/>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This data, along with external camera </a:t>
            </a:r>
          </a:p>
          <a:p>
            <a:pPr algn="ctr"/>
            <a:r>
              <a:rPr lang="en-US" sz="3600" b="0" cap="none" spc="0" dirty="0">
                <a:ln w="0"/>
                <a:solidFill>
                  <a:schemeClr val="tx1"/>
                </a:solidFill>
                <a:effectLst>
                  <a:outerShdw blurRad="38100" dist="19050" dir="2700000" algn="tl" rotWithShape="0">
                    <a:schemeClr val="dk1">
                      <a:alpha val="40000"/>
                    </a:schemeClr>
                  </a:outerShdw>
                </a:effectLst>
              </a:rPr>
              <a:t>footage of the hive, will be sent to us</a:t>
            </a:r>
          </a:p>
          <a:p>
            <a:pPr algn="ctr"/>
            <a:r>
              <a:rPr lang="en-US" sz="3600" b="0" cap="none" spc="0" dirty="0">
                <a:ln w="0"/>
                <a:solidFill>
                  <a:schemeClr val="tx1"/>
                </a:solidFill>
                <a:effectLst>
                  <a:outerShdw blurRad="38100" dist="19050" dir="2700000" algn="tl" rotWithShape="0">
                    <a:schemeClr val="dk1">
                      <a:alpha val="40000"/>
                    </a:schemeClr>
                  </a:outerShdw>
                </a:effectLst>
              </a:rPr>
              <a:t>for remote viewing and analysis</a:t>
            </a:r>
          </a:p>
        </p:txBody>
      </p:sp>
      <p:sp>
        <p:nvSpPr>
          <p:cNvPr id="12" name="Arrow: Right 11">
            <a:extLst>
              <a:ext uri="{FF2B5EF4-FFF2-40B4-BE49-F238E27FC236}">
                <a16:creationId xmlns:a16="http://schemas.microsoft.com/office/drawing/2014/main" id="{59DF3C4D-F7CD-8184-D433-3283D7CAC872}"/>
              </a:ext>
            </a:extLst>
          </p:cNvPr>
          <p:cNvSpPr/>
          <p:nvPr/>
        </p:nvSpPr>
        <p:spPr>
          <a:xfrm>
            <a:off x="2159888" y="2898798"/>
            <a:ext cx="597292" cy="3709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7FE2A6C1-0AF6-36C5-0DB9-BDAEA73F5F3F}"/>
              </a:ext>
            </a:extLst>
          </p:cNvPr>
          <p:cNvSpPr/>
          <p:nvPr/>
        </p:nvSpPr>
        <p:spPr>
          <a:xfrm>
            <a:off x="2165987" y="3883319"/>
            <a:ext cx="597292" cy="3709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12AA09C7-3E0B-949A-35BA-3F8F2DBDA5F7}"/>
              </a:ext>
            </a:extLst>
          </p:cNvPr>
          <p:cNvSpPr/>
          <p:nvPr/>
        </p:nvSpPr>
        <p:spPr>
          <a:xfrm rot="16200000">
            <a:off x="5676781" y="4710649"/>
            <a:ext cx="597292" cy="3709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CF665828-D55F-86B9-C64A-F33BC7474324}"/>
              </a:ext>
            </a:extLst>
          </p:cNvPr>
          <p:cNvSpPr/>
          <p:nvPr/>
        </p:nvSpPr>
        <p:spPr>
          <a:xfrm rot="10800000">
            <a:off x="8040886" y="2898798"/>
            <a:ext cx="597292" cy="3709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99148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a:off x="0" y="6374424"/>
            <a:ext cx="12192000" cy="41148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8666" t="51000" b="43000"/>
          <a:stretch/>
        </p:blipFill>
        <p:spPr>
          <a:xfrm rot="10800000">
            <a:off x="0" y="0"/>
            <a:ext cx="12192000" cy="411480"/>
          </a:xfrm>
          <a:prstGeom prst="rect">
            <a:avLst/>
          </a:prstGeom>
        </p:spPr>
      </p:pic>
      <p:sp>
        <p:nvSpPr>
          <p:cNvPr id="2" name="Text Box 12">
            <a:extLst>
              <a:ext uri="{FF2B5EF4-FFF2-40B4-BE49-F238E27FC236}">
                <a16:creationId xmlns:a16="http://schemas.microsoft.com/office/drawing/2014/main" id="{5856ACC8-540B-A114-FDDF-9F7C4040037D}"/>
              </a:ext>
            </a:extLst>
          </p:cNvPr>
          <p:cNvSpPr txBox="1">
            <a:spLocks noChangeArrowheads="1"/>
          </p:cNvSpPr>
          <p:nvPr/>
        </p:nvSpPr>
        <p:spPr bwMode="auto">
          <a:xfrm>
            <a:off x="1168954" y="536933"/>
            <a:ext cx="21034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800" dirty="0">
                <a:solidFill>
                  <a:srgbClr val="000000"/>
                </a:solidFill>
                <a:highlight>
                  <a:srgbClr val="FFFF00"/>
                </a:highlight>
                <a:latin typeface="Arial" panose="020B0604020202020204" pitchFamily="34" charset="0"/>
                <a:cs typeface="Andalus" panose="02020603050405020304" pitchFamily="18" charset="-78"/>
              </a:rPr>
              <a:t>Our Mission</a:t>
            </a:r>
            <a:endParaRPr kumimoji="0" lang="en-US" altLang="en-US" sz="1800" b="0" i="0" u="none" strike="noStrike" cap="none" normalizeH="0" baseline="0" dirty="0">
              <a:ln>
                <a:noFill/>
              </a:ln>
              <a:solidFill>
                <a:schemeClr val="tx1"/>
              </a:solidFill>
              <a:effectLst/>
              <a:highlight>
                <a:srgbClr val="FFFF00"/>
              </a:highlight>
              <a:latin typeface="Arial" panose="020B0604020202020204" pitchFamily="34" charset="0"/>
            </a:endParaRPr>
          </a:p>
        </p:txBody>
      </p:sp>
      <p:sp>
        <p:nvSpPr>
          <p:cNvPr id="7" name="Text Box 12">
            <a:extLst>
              <a:ext uri="{FF2B5EF4-FFF2-40B4-BE49-F238E27FC236}">
                <a16:creationId xmlns:a16="http://schemas.microsoft.com/office/drawing/2014/main" id="{9C3426D1-C451-789D-3A19-D515A24FE197}"/>
              </a:ext>
            </a:extLst>
          </p:cNvPr>
          <p:cNvSpPr txBox="1">
            <a:spLocks noChangeArrowheads="1"/>
          </p:cNvSpPr>
          <p:nvPr/>
        </p:nvSpPr>
        <p:spPr bwMode="auto">
          <a:xfrm>
            <a:off x="2246758" y="3918440"/>
            <a:ext cx="24514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800" dirty="0">
                <a:solidFill>
                  <a:srgbClr val="000000"/>
                </a:solidFill>
                <a:latin typeface="Andalus" panose="02020603050405020304" pitchFamily="18" charset="-78"/>
                <a:ea typeface="Calibri" panose="020F0502020204030204" pitchFamily="34" charset="0"/>
                <a:cs typeface="Andalus" panose="02020603050405020304" pitchFamily="18" charset="-78"/>
              </a:rPr>
              <a:t>Wednesdays 1:30 to 3pm</a:t>
            </a:r>
            <a:endParaRPr kumimoji="0" lang="en-GB" altLang="en-US" sz="2800" b="0" i="0" u="none" strike="noStrike" cap="none" normalizeH="0" baseline="0" dirty="0">
              <a:ln>
                <a:noFill/>
              </a:ln>
              <a:solidFill>
                <a:srgbClr val="000000"/>
              </a:solidFill>
              <a:effectLst/>
              <a:latin typeface="Andalus" panose="02020603050405020304" pitchFamily="18" charset="-78"/>
              <a:ea typeface="Calibri" panose="020F0502020204030204" pitchFamily="34" charset="0"/>
              <a:cs typeface="Andalus" panose="02020603050405020304" pitchFamily="18" charset="-78"/>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ECB423F2-9E37-B9C2-475E-F5F9A932C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63" y="5624727"/>
            <a:ext cx="2398782" cy="653347"/>
          </a:xfrm>
          <a:prstGeom prst="rect">
            <a:avLst/>
          </a:prstGeom>
        </p:spPr>
      </p:pic>
      <p:pic>
        <p:nvPicPr>
          <p:cNvPr id="11" name="Picture 10" descr="A river with white foamy water&#10;&#10;Description automatically generated">
            <a:extLst>
              <a:ext uri="{FF2B5EF4-FFF2-40B4-BE49-F238E27FC236}">
                <a16:creationId xmlns:a16="http://schemas.microsoft.com/office/drawing/2014/main" id="{4274EADC-49CB-D576-7A92-CB425305CE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7603" y="584518"/>
            <a:ext cx="1930229" cy="1447150"/>
          </a:xfrm>
          <a:prstGeom prst="rect">
            <a:avLst/>
          </a:prstGeom>
          <a:effectLst>
            <a:outerShdw blurRad="50800" dist="38100" dir="5400000" algn="t" rotWithShape="0">
              <a:prstClr val="black">
                <a:alpha val="40000"/>
              </a:prstClr>
            </a:outerShdw>
          </a:effectLst>
        </p:spPr>
      </p:pic>
      <p:pic>
        <p:nvPicPr>
          <p:cNvPr id="13" name="Picture 12" descr="A box on a tree&#10;&#10;Description automatically generated">
            <a:extLst>
              <a:ext uri="{FF2B5EF4-FFF2-40B4-BE49-F238E27FC236}">
                <a16:creationId xmlns:a16="http://schemas.microsoft.com/office/drawing/2014/main" id="{2C1F92BB-1357-58CF-A714-075F2090EA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9841" y="3651856"/>
            <a:ext cx="1834278" cy="2447576"/>
          </a:xfrm>
          <a:prstGeom prst="rect">
            <a:avLst/>
          </a:prstGeom>
        </p:spPr>
      </p:pic>
      <p:pic>
        <p:nvPicPr>
          <p:cNvPr id="14" name="Picture 13" descr="A screenshot of a graph&#10;&#10;Description automatically generated">
            <a:extLst>
              <a:ext uri="{FF2B5EF4-FFF2-40B4-BE49-F238E27FC236}">
                <a16:creationId xmlns:a16="http://schemas.microsoft.com/office/drawing/2014/main" id="{748932C3-F9B3-DC15-3B52-E09EBF5DBF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6314" y="4855813"/>
            <a:ext cx="2147410" cy="1237988"/>
          </a:xfrm>
          <a:prstGeom prst="rect">
            <a:avLst/>
          </a:prstGeom>
        </p:spPr>
      </p:pic>
      <p:pic>
        <p:nvPicPr>
          <p:cNvPr id="18" name="Picture 17" descr="A picture containing text, electronics&#10;&#10;Description automatically generated">
            <a:extLst>
              <a:ext uri="{FF2B5EF4-FFF2-40B4-BE49-F238E27FC236}">
                <a16:creationId xmlns:a16="http://schemas.microsoft.com/office/drawing/2014/main" id="{766F3AA2-D8EE-AEBC-205A-ABD0B3DD88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662714" y="4239997"/>
            <a:ext cx="2055967" cy="1541975"/>
          </a:xfrm>
          <a:prstGeom prst="rect">
            <a:avLst/>
          </a:prstGeom>
        </p:spPr>
      </p:pic>
      <p:pic>
        <p:nvPicPr>
          <p:cNvPr id="20" name="Picture 19" descr="Stem increment sensor">
            <a:extLst>
              <a:ext uri="{FF2B5EF4-FFF2-40B4-BE49-F238E27FC236}">
                <a16:creationId xmlns:a16="http://schemas.microsoft.com/office/drawing/2014/main" id="{F068BB61-9DF8-EEA7-1274-EB0128DFAA3B}"/>
              </a:ext>
            </a:extLst>
          </p:cNvPr>
          <p:cNvPicPr/>
          <p:nvPr/>
        </p:nvPicPr>
        <p:blipFill rotWithShape="1">
          <a:blip r:embed="rId8" cstate="print">
            <a:extLst>
              <a:ext uri="{28A0092B-C50C-407E-A947-70E740481C1C}">
                <a14:useLocalDpi xmlns:a14="http://schemas.microsoft.com/office/drawing/2010/main" val="0"/>
              </a:ext>
            </a:extLst>
          </a:blip>
          <a:srcRect t="7072" b="11846"/>
          <a:stretch/>
        </p:blipFill>
        <p:spPr bwMode="auto">
          <a:xfrm>
            <a:off x="11108358" y="2444059"/>
            <a:ext cx="759450" cy="795405"/>
          </a:xfrm>
          <a:prstGeom prst="rect">
            <a:avLst/>
          </a:prstGeom>
          <a:ln>
            <a:noFill/>
          </a:ln>
          <a:effectLst>
            <a:softEdge rad="112500"/>
          </a:effectLst>
          <a:extLst>
            <a:ext uri="{53640926-AAD7-44D8-BBD7-CCE9431645EC}">
              <a14:shadowObscured xmlns:a14="http://schemas.microsoft.com/office/drawing/2010/main"/>
            </a:ext>
          </a:extLst>
        </p:spPr>
      </p:pic>
      <p:pic>
        <p:nvPicPr>
          <p:cNvPr id="24" name="Picture 23" descr="A person standing next to a tree&#10;&#10;Description automatically generated">
            <a:extLst>
              <a:ext uri="{FF2B5EF4-FFF2-40B4-BE49-F238E27FC236}">
                <a16:creationId xmlns:a16="http://schemas.microsoft.com/office/drawing/2014/main" id="{3B6C7BA5-7D20-6FDA-777B-9418F35563C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04386" y="1929711"/>
            <a:ext cx="1347715" cy="1147217"/>
          </a:xfrm>
          <a:prstGeom prst="rect">
            <a:avLst/>
          </a:prstGeom>
        </p:spPr>
      </p:pic>
      <p:pic>
        <p:nvPicPr>
          <p:cNvPr id="9" name="Picture 8" descr="A logo for a company&#10;&#10;Description automatically generated">
            <a:extLst>
              <a:ext uri="{FF2B5EF4-FFF2-40B4-BE49-F238E27FC236}">
                <a16:creationId xmlns:a16="http://schemas.microsoft.com/office/drawing/2014/main" id="{66C372B6-5AD2-6D11-66CE-D48CDDB176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22825" y="490521"/>
            <a:ext cx="2809062" cy="2809062"/>
          </a:xfrm>
          <a:prstGeom prst="rect">
            <a:avLst/>
          </a:prstGeom>
        </p:spPr>
      </p:pic>
      <p:pic>
        <p:nvPicPr>
          <p:cNvPr id="12" name="Picture 11" descr="A blue background with green text&#10;&#10;Description automatically generated">
            <a:extLst>
              <a:ext uri="{FF2B5EF4-FFF2-40B4-BE49-F238E27FC236}">
                <a16:creationId xmlns:a16="http://schemas.microsoft.com/office/drawing/2014/main" id="{66B75C91-7716-D5E0-E569-5B656AEF41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06785" y="1212044"/>
            <a:ext cx="3131346" cy="2568900"/>
          </a:xfrm>
          <a:prstGeom prst="rect">
            <a:avLst/>
          </a:prstGeom>
        </p:spPr>
      </p:pic>
    </p:spTree>
    <p:extLst>
      <p:ext uri="{BB962C8B-B14F-4D97-AF65-F5344CB8AC3E}">
        <p14:creationId xmlns:p14="http://schemas.microsoft.com/office/powerpoint/2010/main" val="10410574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466440-6944-F512-E896-5028D4C72B28}"/>
              </a:ext>
            </a:extLst>
          </p:cNvPr>
          <p:cNvPicPr>
            <a:picLocks noChangeAspect="1"/>
          </p:cNvPicPr>
          <p:nvPr/>
        </p:nvPicPr>
        <p:blipFill>
          <a:blip r:embed="rId2"/>
          <a:srcRect l="72165" t="26302" r="13201" b="25108"/>
          <a:stretch/>
        </p:blipFill>
        <p:spPr>
          <a:xfrm>
            <a:off x="3112185" y="762115"/>
            <a:ext cx="6133171" cy="6248169"/>
          </a:xfrm>
          <a:prstGeom prst="rect">
            <a:avLst/>
          </a:prstGeom>
        </p:spPr>
      </p:pic>
      <p:pic>
        <p:nvPicPr>
          <p:cNvPr id="6" name="Picture 5">
            <a:extLst>
              <a:ext uri="{FF2B5EF4-FFF2-40B4-BE49-F238E27FC236}">
                <a16:creationId xmlns:a16="http://schemas.microsoft.com/office/drawing/2014/main" id="{77F42A15-2525-4CA4-4B10-DED3AEB77A38}"/>
              </a:ext>
            </a:extLst>
          </p:cNvPr>
          <p:cNvPicPr>
            <a:picLocks noChangeAspect="1"/>
          </p:cNvPicPr>
          <p:nvPr/>
        </p:nvPicPr>
        <p:blipFill>
          <a:blip r:embed="rId3"/>
          <a:stretch>
            <a:fillRect/>
          </a:stretch>
        </p:blipFill>
        <p:spPr>
          <a:xfrm>
            <a:off x="8845482" y="50202"/>
            <a:ext cx="3212748" cy="2141067"/>
          </a:xfrm>
          <a:prstGeom prst="rect">
            <a:avLst/>
          </a:prstGeom>
        </p:spPr>
      </p:pic>
      <p:pic>
        <p:nvPicPr>
          <p:cNvPr id="7" name="Picture 6">
            <a:extLst>
              <a:ext uri="{FF2B5EF4-FFF2-40B4-BE49-F238E27FC236}">
                <a16:creationId xmlns:a16="http://schemas.microsoft.com/office/drawing/2014/main" id="{702C8909-404E-2E29-13F0-B8C98A9282FA}"/>
              </a:ext>
            </a:extLst>
          </p:cNvPr>
          <p:cNvPicPr>
            <a:picLocks noChangeAspect="1"/>
          </p:cNvPicPr>
          <p:nvPr/>
        </p:nvPicPr>
        <p:blipFill>
          <a:blip r:embed="rId4"/>
          <a:stretch>
            <a:fillRect/>
          </a:stretch>
        </p:blipFill>
        <p:spPr>
          <a:xfrm>
            <a:off x="9192126" y="4652003"/>
            <a:ext cx="2854755" cy="2141066"/>
          </a:xfrm>
          <a:prstGeom prst="rect">
            <a:avLst/>
          </a:prstGeom>
        </p:spPr>
      </p:pic>
      <p:pic>
        <p:nvPicPr>
          <p:cNvPr id="8" name="Picture 7">
            <a:extLst>
              <a:ext uri="{FF2B5EF4-FFF2-40B4-BE49-F238E27FC236}">
                <a16:creationId xmlns:a16="http://schemas.microsoft.com/office/drawing/2014/main" id="{4D102705-8D80-2B9A-B979-20ECD161306F}"/>
              </a:ext>
            </a:extLst>
          </p:cNvPr>
          <p:cNvPicPr>
            <a:picLocks noChangeAspect="1"/>
          </p:cNvPicPr>
          <p:nvPr/>
        </p:nvPicPr>
        <p:blipFill>
          <a:blip r:embed="rId5"/>
          <a:stretch>
            <a:fillRect/>
          </a:stretch>
        </p:blipFill>
        <p:spPr>
          <a:xfrm>
            <a:off x="145119" y="50202"/>
            <a:ext cx="2988373" cy="1990470"/>
          </a:xfrm>
          <a:prstGeom prst="rect">
            <a:avLst/>
          </a:prstGeom>
        </p:spPr>
      </p:pic>
      <p:pic>
        <p:nvPicPr>
          <p:cNvPr id="1026" name="Picture 2" descr="How to Build a Beehive (DIY) | Family Handyman">
            <a:extLst>
              <a:ext uri="{FF2B5EF4-FFF2-40B4-BE49-F238E27FC236}">
                <a16:creationId xmlns:a16="http://schemas.microsoft.com/office/drawing/2014/main" id="{1D491871-26FC-6143-FC1E-C0CB605938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19" y="4742027"/>
            <a:ext cx="1990471" cy="19904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ehive stock photo. Image of branch, stinger, bees, honey - 6080474">
            <a:extLst>
              <a:ext uri="{FF2B5EF4-FFF2-40B4-BE49-F238E27FC236}">
                <a16:creationId xmlns:a16="http://schemas.microsoft.com/office/drawing/2014/main" id="{E74DEE9E-6B56-6B7C-C297-1C21F85122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2391" y="5163661"/>
            <a:ext cx="1045891" cy="15688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best way to help bees? Don't become a beekeeper like I did | Alison  Benjamin | The Guardian">
            <a:extLst>
              <a:ext uri="{FF2B5EF4-FFF2-40B4-BE49-F238E27FC236}">
                <a16:creationId xmlns:a16="http://schemas.microsoft.com/office/drawing/2014/main" id="{696724A6-94E2-8AF3-A49F-CB33BE1815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7839" y="2553628"/>
            <a:ext cx="2334322" cy="1750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995BC87-8388-4B13-B5D5-9B151A11AE22}"/>
              </a:ext>
            </a:extLst>
          </p:cNvPr>
          <p:cNvPicPr>
            <a:picLocks noChangeAspect="1"/>
          </p:cNvPicPr>
          <p:nvPr/>
        </p:nvPicPr>
        <p:blipFill>
          <a:blip r:embed="rId9"/>
          <a:stretch>
            <a:fillRect/>
          </a:stretch>
        </p:blipFill>
        <p:spPr>
          <a:xfrm>
            <a:off x="3341596" y="50202"/>
            <a:ext cx="1045891" cy="1047635"/>
          </a:xfrm>
          <a:prstGeom prst="rect">
            <a:avLst/>
          </a:prstGeom>
        </p:spPr>
      </p:pic>
      <p:pic>
        <p:nvPicPr>
          <p:cNvPr id="1032" name="Picture 8" descr="Bee the change - Bumblebee Conservation Trust">
            <a:extLst>
              <a:ext uri="{FF2B5EF4-FFF2-40B4-BE49-F238E27FC236}">
                <a16:creationId xmlns:a16="http://schemas.microsoft.com/office/drawing/2014/main" id="{B04B1A9F-2D7E-3C48-214A-C782F329D8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45356" y="2445982"/>
            <a:ext cx="2812874" cy="19888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E01094-5BA9-AAFC-DAE8-042E6ED979D7}"/>
              </a:ext>
            </a:extLst>
          </p:cNvPr>
          <p:cNvSpPr/>
          <p:nvPr/>
        </p:nvSpPr>
        <p:spPr>
          <a:xfrm>
            <a:off x="4727564" y="50202"/>
            <a:ext cx="3448701"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Bees are amazing</a:t>
            </a:r>
          </a:p>
        </p:txBody>
      </p:sp>
    </p:spTree>
    <p:extLst>
      <p:ext uri="{BB962C8B-B14F-4D97-AF65-F5344CB8AC3E}">
        <p14:creationId xmlns:p14="http://schemas.microsoft.com/office/powerpoint/2010/main" val="1294992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ACFC15-ED2A-4033-83FA-B1C9C44BF0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0" y="-3979769"/>
            <a:ext cx="12192000" cy="11332476"/>
          </a:xfrm>
          <a:prstGeom prst="rect">
            <a:avLst/>
          </a:prstGeom>
        </p:spPr>
      </p:pic>
      <p:sp>
        <p:nvSpPr>
          <p:cNvPr id="3" name="Rectangle 2">
            <a:extLst>
              <a:ext uri="{FF2B5EF4-FFF2-40B4-BE49-F238E27FC236}">
                <a16:creationId xmlns:a16="http://schemas.microsoft.com/office/drawing/2014/main" id="{37A31B5D-D61A-4EFD-BF0C-25DA02A6E8B5}"/>
              </a:ext>
            </a:extLst>
          </p:cNvPr>
          <p:cNvSpPr/>
          <p:nvPr/>
        </p:nvSpPr>
        <p:spPr>
          <a:xfrm>
            <a:off x="6681629" y="496610"/>
            <a:ext cx="5372100" cy="5559980"/>
          </a:xfrm>
          <a:prstGeom prst="rect">
            <a:avLst/>
          </a:prstGeom>
          <a:gradFill>
            <a:gsLst>
              <a:gs pos="0">
                <a:schemeClr val="tx2">
                  <a:lumMod val="50000"/>
                </a:schemeClr>
              </a:gs>
              <a:gs pos="100000">
                <a:schemeClr val="tx2">
                  <a:lumMod val="50000"/>
                </a:schemeClr>
              </a:gs>
            </a:gsLst>
            <a:lin ang="0" scaled="0"/>
          </a:gradFill>
          <a:ln>
            <a:noFill/>
          </a:ln>
          <a:effectLst>
            <a:outerShdw blurRad="50800" dist="38100" dir="10800000" sx="102000" sy="102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6">
            <a:extLst>
              <a:ext uri="{FF2B5EF4-FFF2-40B4-BE49-F238E27FC236}">
                <a16:creationId xmlns:a16="http://schemas.microsoft.com/office/drawing/2014/main" id="{4BD56563-EFF4-4DEF-A365-B767347F4CE4}"/>
              </a:ext>
            </a:extLst>
          </p:cNvPr>
          <p:cNvSpPr txBox="1">
            <a:spLocks/>
          </p:cNvSpPr>
          <p:nvPr/>
        </p:nvSpPr>
        <p:spPr>
          <a:xfrm>
            <a:off x="6861351" y="600075"/>
            <a:ext cx="5195006" cy="5968999"/>
          </a:xfrm>
          <a:prstGeom prst="rect">
            <a:avLst/>
          </a:prstGeom>
          <a:noFill/>
        </p:spPr>
        <p:txBody>
          <a:bodyPr vert="horz" lIns="144000" tIns="180000" rIns="144000" bIns="18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GB" sz="2000" dirty="0">
                <a:solidFill>
                  <a:schemeClr val="tx1"/>
                </a:solidFill>
                <a:highlight>
                  <a:srgbClr val="FFFF00"/>
                </a:highlight>
              </a:rPr>
              <a:t>Wild Bees </a:t>
            </a:r>
            <a:r>
              <a:rPr lang="en-GB" sz="2000" dirty="0"/>
              <a:t>: Bumblebees and Solitary bees</a:t>
            </a:r>
          </a:p>
          <a:p>
            <a:pPr>
              <a:spcAft>
                <a:spcPts val="600"/>
              </a:spcAft>
              <a:buFontTx/>
              <a:buChar char="-"/>
            </a:pPr>
            <a:r>
              <a:rPr lang="en-GB" sz="2000" dirty="0"/>
              <a:t>Bumblebee colony: 50 – 400 individuals</a:t>
            </a:r>
          </a:p>
          <a:p>
            <a:pPr>
              <a:spcAft>
                <a:spcPts val="600"/>
              </a:spcAft>
              <a:buFontTx/>
              <a:buChar char="-"/>
            </a:pPr>
            <a:r>
              <a:rPr lang="en-GB" sz="2000" dirty="0"/>
              <a:t>Total bumblebees: 200 million</a:t>
            </a:r>
          </a:p>
          <a:p>
            <a:pPr>
              <a:spcAft>
                <a:spcPts val="600"/>
              </a:spcAft>
              <a:buFontTx/>
              <a:buChar char="-"/>
            </a:pPr>
            <a:endParaRPr lang="en-GB" sz="2000" dirty="0"/>
          </a:p>
          <a:p>
            <a:pPr>
              <a:spcAft>
                <a:spcPts val="600"/>
              </a:spcAft>
              <a:buFontTx/>
              <a:buChar char="-"/>
            </a:pPr>
            <a:endParaRPr lang="en-GB" sz="2000" dirty="0"/>
          </a:p>
          <a:p>
            <a:pPr>
              <a:spcAft>
                <a:spcPts val="600"/>
              </a:spcAft>
              <a:buFontTx/>
              <a:buChar char="-"/>
            </a:pPr>
            <a:endParaRPr lang="en-GB" sz="2000" dirty="0"/>
          </a:p>
          <a:p>
            <a:pPr>
              <a:spcAft>
                <a:spcPts val="600"/>
              </a:spcAft>
              <a:buFontTx/>
              <a:buChar char="-"/>
            </a:pPr>
            <a:r>
              <a:rPr lang="en-GB" sz="2000" dirty="0"/>
              <a:t>Solitary Bees: 100 million</a:t>
            </a:r>
          </a:p>
        </p:txBody>
      </p:sp>
      <p:sp>
        <p:nvSpPr>
          <p:cNvPr id="18" name="Rectangle 17">
            <a:extLst>
              <a:ext uri="{FF2B5EF4-FFF2-40B4-BE49-F238E27FC236}">
                <a16:creationId xmlns:a16="http://schemas.microsoft.com/office/drawing/2014/main" id="{CAFE5DAF-824B-4ED7-A212-7F30D50ED054}"/>
              </a:ext>
            </a:extLst>
          </p:cNvPr>
          <p:cNvSpPr/>
          <p:nvPr/>
        </p:nvSpPr>
        <p:spPr>
          <a:xfrm>
            <a:off x="-1681316" y="-5220929"/>
            <a:ext cx="15515303" cy="519143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utoShape 2" descr="Graphic promoting the Civil Service Fast Stream">
            <a:extLst>
              <a:ext uri="{FF2B5EF4-FFF2-40B4-BE49-F238E27FC236}">
                <a16:creationId xmlns:a16="http://schemas.microsoft.com/office/drawing/2014/main" id="{41646716-DF3B-45A0-B160-97340B5EDF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Picture 5">
            <a:extLst>
              <a:ext uri="{FF2B5EF4-FFF2-40B4-BE49-F238E27FC236}">
                <a16:creationId xmlns:a16="http://schemas.microsoft.com/office/drawing/2014/main" id="{59B7FDA1-373E-C7B4-AEC8-AE957E391903}"/>
              </a:ext>
            </a:extLst>
          </p:cNvPr>
          <p:cNvPicPr>
            <a:picLocks noChangeAspect="1"/>
          </p:cNvPicPr>
          <p:nvPr/>
        </p:nvPicPr>
        <p:blipFill>
          <a:blip r:embed="rId4"/>
          <a:stretch>
            <a:fillRect/>
          </a:stretch>
        </p:blipFill>
        <p:spPr>
          <a:xfrm>
            <a:off x="9638877" y="2042160"/>
            <a:ext cx="2309685" cy="1539240"/>
          </a:xfrm>
          <a:prstGeom prst="rect">
            <a:avLst/>
          </a:prstGeom>
        </p:spPr>
      </p:pic>
      <p:pic>
        <p:nvPicPr>
          <p:cNvPr id="7" name="Picture 6">
            <a:extLst>
              <a:ext uri="{FF2B5EF4-FFF2-40B4-BE49-F238E27FC236}">
                <a16:creationId xmlns:a16="http://schemas.microsoft.com/office/drawing/2014/main" id="{9700FD40-84F2-7FEA-B9A3-86F2051872B4}"/>
              </a:ext>
            </a:extLst>
          </p:cNvPr>
          <p:cNvPicPr>
            <a:picLocks noChangeAspect="1"/>
          </p:cNvPicPr>
          <p:nvPr/>
        </p:nvPicPr>
        <p:blipFill>
          <a:blip r:embed="rId5"/>
          <a:stretch>
            <a:fillRect/>
          </a:stretch>
        </p:blipFill>
        <p:spPr>
          <a:xfrm>
            <a:off x="7297617" y="4053827"/>
            <a:ext cx="2341259" cy="1755944"/>
          </a:xfrm>
          <a:prstGeom prst="rect">
            <a:avLst/>
          </a:prstGeom>
        </p:spPr>
      </p:pic>
    </p:spTree>
    <p:extLst>
      <p:ext uri="{BB962C8B-B14F-4D97-AF65-F5344CB8AC3E}">
        <p14:creationId xmlns:p14="http://schemas.microsoft.com/office/powerpoint/2010/main" val="483378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0 -3.33333E-6 L 0 0.475 " pathEditMode="relative" rAng="0" ptsTypes="AA">
                                      <p:cBhvr>
                                        <p:cTn id="6" dur="59000" fill="hold"/>
                                        <p:tgtEl>
                                          <p:spTgt spid="9"/>
                                        </p:tgtEl>
                                        <p:attrNameLst>
                                          <p:attrName>ppt_x</p:attrName>
                                          <p:attrName>ppt_y</p:attrName>
                                        </p:attrNameLst>
                                      </p:cBhvr>
                                      <p:rCtr x="0" y="23750"/>
                                    </p:animMotion>
                                  </p:childTnLst>
                                </p:cTn>
                              </p:par>
                              <p:par>
                                <p:cTn id="7" presetID="10" presetClass="entr" presetSubtype="0" fill="hold" grpId="0" nodeType="withEffect">
                                  <p:stCondLst>
                                    <p:cond delay="250"/>
                                  </p:stCondLst>
                                  <p:childTnLst>
                                    <p:set>
                                      <p:cBhvr>
                                        <p:cTn id="8" dur="1" fill="hold">
                                          <p:stCondLst>
                                            <p:cond delay="0"/>
                                          </p:stCondLst>
                                        </p:cTn>
                                        <p:tgtEl>
                                          <p:spTgt spid="8">
                                            <p:txEl>
                                              <p:pRg st="0" end="0"/>
                                            </p:txEl>
                                          </p:spTgt>
                                        </p:tgtEl>
                                        <p:attrNameLst>
                                          <p:attrName>style.visibility</p:attrName>
                                        </p:attrNameLst>
                                      </p:cBhvr>
                                      <p:to>
                                        <p:strVal val="visible"/>
                                      </p:to>
                                    </p:set>
                                    <p:animEffect transition="in" filter="fade">
                                      <p:cBhvr>
                                        <p:cTn id="9" dur="500"/>
                                        <p:tgtEl>
                                          <p:spTgt spid="8">
                                            <p:txEl>
                                              <p:pRg st="0" end="0"/>
                                            </p:txEl>
                                          </p:spTgt>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par>
                                <p:cTn id="18" presetID="10" presetClass="entr" presetSubtype="0" fill="hold" grpId="0" nodeType="withEffect">
                                  <p:stCondLst>
                                    <p:cond delay="750"/>
                                  </p:stCondLst>
                                  <p:childTnLst>
                                    <p:set>
                                      <p:cBhvr>
                                        <p:cTn id="19" dur="1" fill="hold">
                                          <p:stCondLst>
                                            <p:cond delay="0"/>
                                          </p:stCondLst>
                                        </p:cTn>
                                        <p:tgtEl>
                                          <p:spTgt spid="8">
                                            <p:txEl>
                                              <p:pRg st="6" end="6"/>
                                            </p:txEl>
                                          </p:spTgt>
                                        </p:tgtEl>
                                        <p:attrNameLst>
                                          <p:attrName>style.visibility</p:attrName>
                                        </p:attrNameLst>
                                      </p:cBhvr>
                                      <p:to>
                                        <p:strVal val="visible"/>
                                      </p:to>
                                    </p:set>
                                    <p:animEffect transition="in" filter="fade">
                                      <p:cBhvr>
                                        <p:cTn id="2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ACFC15-ED2A-4033-83FA-B1C9C44BF0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0" y="-3979769"/>
            <a:ext cx="12192000" cy="11332476"/>
          </a:xfrm>
          <a:prstGeom prst="rect">
            <a:avLst/>
          </a:prstGeom>
        </p:spPr>
      </p:pic>
      <p:sp>
        <p:nvSpPr>
          <p:cNvPr id="3" name="Rectangle 2">
            <a:extLst>
              <a:ext uri="{FF2B5EF4-FFF2-40B4-BE49-F238E27FC236}">
                <a16:creationId xmlns:a16="http://schemas.microsoft.com/office/drawing/2014/main" id="{37A31B5D-D61A-4EFD-BF0C-25DA02A6E8B5}"/>
              </a:ext>
            </a:extLst>
          </p:cNvPr>
          <p:cNvSpPr/>
          <p:nvPr/>
        </p:nvSpPr>
        <p:spPr>
          <a:xfrm>
            <a:off x="6684257" y="441326"/>
            <a:ext cx="5372100" cy="5559980"/>
          </a:xfrm>
          <a:prstGeom prst="rect">
            <a:avLst/>
          </a:prstGeom>
          <a:gradFill>
            <a:gsLst>
              <a:gs pos="0">
                <a:schemeClr val="tx2">
                  <a:lumMod val="50000"/>
                </a:schemeClr>
              </a:gs>
              <a:gs pos="100000">
                <a:schemeClr val="tx2">
                  <a:lumMod val="50000"/>
                </a:schemeClr>
              </a:gs>
            </a:gsLst>
            <a:lin ang="0" scaled="0"/>
          </a:gradFill>
          <a:ln>
            <a:noFill/>
          </a:ln>
          <a:effectLst>
            <a:outerShdw blurRad="50800" dist="38100" dir="10800000" sx="102000" sy="102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ontent Placeholder 6">
            <a:extLst>
              <a:ext uri="{FF2B5EF4-FFF2-40B4-BE49-F238E27FC236}">
                <a16:creationId xmlns:a16="http://schemas.microsoft.com/office/drawing/2014/main" id="{4BD56563-EFF4-4DEF-A365-B767347F4CE4}"/>
              </a:ext>
            </a:extLst>
          </p:cNvPr>
          <p:cNvSpPr txBox="1">
            <a:spLocks/>
          </p:cNvSpPr>
          <p:nvPr/>
        </p:nvSpPr>
        <p:spPr>
          <a:xfrm>
            <a:off x="6861351" y="571501"/>
            <a:ext cx="5195006" cy="5997574"/>
          </a:xfrm>
          <a:prstGeom prst="rect">
            <a:avLst/>
          </a:prstGeom>
          <a:noFill/>
        </p:spPr>
        <p:txBody>
          <a:bodyPr vert="horz" lIns="144000" tIns="180000" rIns="144000" bIns="18000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endParaRPr lang="en-GB" sz="1100" i="1" dirty="0"/>
          </a:p>
          <a:p>
            <a:pPr marL="0" indent="0">
              <a:spcAft>
                <a:spcPts val="600"/>
              </a:spcAft>
              <a:buNone/>
            </a:pPr>
            <a:r>
              <a:rPr lang="en-GB" sz="2000" dirty="0">
                <a:solidFill>
                  <a:schemeClr val="tx1"/>
                </a:solidFill>
                <a:highlight>
                  <a:srgbClr val="FFFF00"/>
                </a:highlight>
              </a:rPr>
              <a:t>Honeybee Colonies</a:t>
            </a:r>
            <a:r>
              <a:rPr lang="en-GB" sz="2000" dirty="0"/>
              <a:t>: 300 000 managed hives</a:t>
            </a:r>
          </a:p>
          <a:p>
            <a:pPr>
              <a:spcAft>
                <a:spcPts val="600"/>
              </a:spcAft>
              <a:buFontTx/>
              <a:buChar char="-"/>
            </a:pPr>
            <a:r>
              <a:rPr lang="en-GB" sz="2000" dirty="0"/>
              <a:t>Each colony: 50 000 bees</a:t>
            </a:r>
          </a:p>
          <a:p>
            <a:pPr>
              <a:spcAft>
                <a:spcPts val="600"/>
              </a:spcAft>
              <a:buFontTx/>
              <a:buChar char="-"/>
            </a:pPr>
            <a:endParaRPr lang="en-GB" sz="2000" dirty="0"/>
          </a:p>
          <a:p>
            <a:pPr marL="0" indent="0">
              <a:spcAft>
                <a:spcPts val="600"/>
              </a:spcAft>
              <a:buNone/>
            </a:pPr>
            <a:endParaRPr lang="en-GB" sz="2000" dirty="0"/>
          </a:p>
          <a:p>
            <a:pPr>
              <a:spcAft>
                <a:spcPts val="600"/>
              </a:spcAft>
              <a:buFontTx/>
              <a:buChar char="-"/>
            </a:pPr>
            <a:r>
              <a:rPr lang="en-GB" sz="2000" dirty="0"/>
              <a:t>Honeybee population: 18 000 000 000 </a:t>
            </a:r>
          </a:p>
          <a:p>
            <a:pPr marL="0" indent="0">
              <a:spcAft>
                <a:spcPts val="600"/>
              </a:spcAft>
              <a:buNone/>
            </a:pPr>
            <a:r>
              <a:rPr lang="en-GB" sz="2000" dirty="0"/>
              <a:t>	(18 billion) bees</a:t>
            </a:r>
          </a:p>
        </p:txBody>
      </p:sp>
      <p:sp>
        <p:nvSpPr>
          <p:cNvPr id="18" name="Rectangle 17">
            <a:extLst>
              <a:ext uri="{FF2B5EF4-FFF2-40B4-BE49-F238E27FC236}">
                <a16:creationId xmlns:a16="http://schemas.microsoft.com/office/drawing/2014/main" id="{CAFE5DAF-824B-4ED7-A212-7F30D50ED054}"/>
              </a:ext>
            </a:extLst>
          </p:cNvPr>
          <p:cNvSpPr/>
          <p:nvPr/>
        </p:nvSpPr>
        <p:spPr>
          <a:xfrm>
            <a:off x="-1681316" y="-5220929"/>
            <a:ext cx="15515303" cy="519143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utoShape 2" descr="Graphic promoting the Civil Service Fast Stream">
            <a:extLst>
              <a:ext uri="{FF2B5EF4-FFF2-40B4-BE49-F238E27FC236}">
                <a16:creationId xmlns:a16="http://schemas.microsoft.com/office/drawing/2014/main" id="{41646716-DF3B-45A0-B160-97340B5EDF9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EECF93FF-A298-3FDB-5C6E-30FAAC61C6A7}"/>
              </a:ext>
            </a:extLst>
          </p:cNvPr>
          <p:cNvPicPr>
            <a:picLocks noChangeAspect="1"/>
          </p:cNvPicPr>
          <p:nvPr/>
        </p:nvPicPr>
        <p:blipFill>
          <a:blip r:embed="rId4"/>
          <a:stretch>
            <a:fillRect/>
          </a:stretch>
        </p:blipFill>
        <p:spPr>
          <a:xfrm>
            <a:off x="9288744" y="4059973"/>
            <a:ext cx="2598455" cy="1730757"/>
          </a:xfrm>
          <a:prstGeom prst="rect">
            <a:avLst/>
          </a:prstGeom>
        </p:spPr>
      </p:pic>
      <p:pic>
        <p:nvPicPr>
          <p:cNvPr id="10" name="Picture 9">
            <a:extLst>
              <a:ext uri="{FF2B5EF4-FFF2-40B4-BE49-F238E27FC236}">
                <a16:creationId xmlns:a16="http://schemas.microsoft.com/office/drawing/2014/main" id="{E0A0F97E-16FB-C6ED-32D6-38B1C6CDD96E}"/>
              </a:ext>
            </a:extLst>
          </p:cNvPr>
          <p:cNvPicPr>
            <a:picLocks noChangeAspect="1"/>
          </p:cNvPicPr>
          <p:nvPr/>
        </p:nvPicPr>
        <p:blipFill>
          <a:blip r:embed="rId5"/>
          <a:stretch>
            <a:fillRect/>
          </a:stretch>
        </p:blipFill>
        <p:spPr>
          <a:xfrm>
            <a:off x="7613085" y="4866805"/>
            <a:ext cx="923925" cy="923925"/>
          </a:xfrm>
          <a:prstGeom prst="rect">
            <a:avLst/>
          </a:prstGeom>
        </p:spPr>
      </p:pic>
    </p:spTree>
    <p:extLst>
      <p:ext uri="{BB962C8B-B14F-4D97-AF65-F5344CB8AC3E}">
        <p14:creationId xmlns:p14="http://schemas.microsoft.com/office/powerpoint/2010/main" val="3373113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0 -3.33333E-6 L 0 0.475 " pathEditMode="relative" rAng="0" ptsTypes="AA">
                                      <p:cBhvr>
                                        <p:cTn id="6" dur="59000" fill="hold"/>
                                        <p:tgtEl>
                                          <p:spTgt spid="9"/>
                                        </p:tgtEl>
                                        <p:attrNameLst>
                                          <p:attrName>ppt_x</p:attrName>
                                          <p:attrName>ppt_y</p:attrName>
                                        </p:attrNameLst>
                                      </p:cBhvr>
                                      <p:rCtr x="0" y="23750"/>
                                    </p:animMotion>
                                  </p:childTnLst>
                                </p:cTn>
                              </p:par>
                              <p:par>
                                <p:cTn id="7" presetID="10" presetClass="entr" presetSubtype="0" fill="hold" grpId="0" nodeType="withEffect">
                                  <p:stCondLst>
                                    <p:cond delay="250"/>
                                  </p:stCondLst>
                                  <p:childTnLst>
                                    <p:set>
                                      <p:cBhvr>
                                        <p:cTn id="8" dur="1" fill="hold">
                                          <p:stCondLst>
                                            <p:cond delay="0"/>
                                          </p:stCondLst>
                                        </p:cTn>
                                        <p:tgtEl>
                                          <p:spTgt spid="8">
                                            <p:txEl>
                                              <p:pRg st="1" end="1"/>
                                            </p:txEl>
                                          </p:spTgt>
                                        </p:tgtEl>
                                        <p:attrNameLst>
                                          <p:attrName>style.visibility</p:attrName>
                                        </p:attrNameLst>
                                      </p:cBhvr>
                                      <p:to>
                                        <p:strVal val="visible"/>
                                      </p:to>
                                    </p:set>
                                    <p:animEffect transition="in" filter="fade">
                                      <p:cBhvr>
                                        <p:cTn id="9" dur="500"/>
                                        <p:tgtEl>
                                          <p:spTgt spid="8">
                                            <p:txEl>
                                              <p:pRg st="1" end="1"/>
                                            </p:txEl>
                                          </p:spTgt>
                                        </p:tgtEl>
                                      </p:cBhvr>
                                    </p:animEffect>
                                  </p:childTnLst>
                                </p:cTn>
                              </p:par>
                              <p:par>
                                <p:cTn id="10" presetID="10" presetClass="entr" presetSubtype="0" fill="hold" grpId="0" nodeType="withEffect">
                                  <p:stCondLst>
                                    <p:cond delay="25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8">
                                            <p:txEl>
                                              <p:pRg st="5" end="5"/>
                                            </p:txEl>
                                          </p:spTgt>
                                        </p:tgtEl>
                                        <p:attrNameLst>
                                          <p:attrName>style.visibility</p:attrName>
                                        </p:attrNameLst>
                                      </p:cBhvr>
                                      <p:to>
                                        <p:strVal val="visible"/>
                                      </p:to>
                                    </p:set>
                                    <p:animEffect transition="in" filter="fade">
                                      <p:cBhvr>
                                        <p:cTn id="15" dur="500"/>
                                        <p:tgtEl>
                                          <p:spTgt spid="8">
                                            <p:txEl>
                                              <p:pRg st="5" end="5"/>
                                            </p:txEl>
                                          </p:spTgt>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8">
                                            <p:txEl>
                                              <p:pRg st="6" end="6"/>
                                            </p:txEl>
                                          </p:spTgt>
                                        </p:tgtEl>
                                        <p:attrNameLst>
                                          <p:attrName>style.visibility</p:attrName>
                                        </p:attrNameLst>
                                      </p:cBhvr>
                                      <p:to>
                                        <p:strVal val="visible"/>
                                      </p:to>
                                    </p:set>
                                    <p:animEffect transition="in" filter="fade">
                                      <p:cBhvr>
                                        <p:cTn id="1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000" y="330639"/>
            <a:ext cx="11360800" cy="950567"/>
          </a:xfrm>
          <a:noFill/>
          <a:ln>
            <a:noFill/>
          </a:ln>
        </p:spPr>
        <p:txBody>
          <a:bodyPr spcFirstLastPara="1" vert="horz" wrap="square" lIns="121900" tIns="121900" rIns="121900" bIns="121900" rtlCol="0" anchor="t" anchorCtr="0">
            <a:normAutofit/>
          </a:bodyPr>
          <a:lstStyle/>
          <a:p>
            <a:pPr>
              <a:buClr>
                <a:srgbClr val="EB8320"/>
              </a:buClr>
              <a:buSzPts val="2800"/>
              <a:buFont typeface="Varela Round"/>
            </a:pPr>
            <a:r>
              <a:rPr dirty="0">
                <a:solidFill>
                  <a:srgbClr val="EB8320"/>
                </a:solidFill>
                <a:latin typeface="Varela Round"/>
                <a:cs typeface="Varela Round"/>
              </a:rPr>
              <a:t>Understanding Bees: Species and Their Roles</a:t>
            </a:r>
          </a:p>
        </p:txBody>
      </p:sp>
      <p:sp>
        <p:nvSpPr>
          <p:cNvPr id="4" name="Subtitle 3"/>
          <p:cNvSpPr>
            <a:spLocks noGrp="1"/>
          </p:cNvSpPr>
          <p:nvPr>
            <p:ph type="subTitle" idx="13"/>
          </p:nvPr>
        </p:nvSpPr>
        <p:spPr>
          <a:xfrm>
            <a:off x="384001" y="960000"/>
            <a:ext cx="11360799" cy="642413"/>
          </a:xfrm>
          <a:noFill/>
          <a:ln>
            <a:noFill/>
          </a:ln>
        </p:spPr>
        <p:txBody>
          <a:bodyPr spcFirstLastPara="1" vert="horz" wrap="square" lIns="121900" tIns="0" rIns="121900" bIns="121900" rtlCol="0" anchor="t" anchorCtr="0">
            <a:normAutofit/>
          </a:bodyPr>
          <a:lstStyle/>
          <a:p>
            <a:r>
              <a:rPr dirty="0">
                <a:solidFill>
                  <a:schemeClr val="bg1"/>
                </a:solidFill>
                <a:latin typeface="Poppins" pitchFamily="2" charset="77"/>
                <a:cs typeface="Poppins" pitchFamily="2" charset="77"/>
              </a:rPr>
              <a:t>The Diversity and Contribution of Bees</a:t>
            </a:r>
          </a:p>
        </p:txBody>
      </p:sp>
      <p:sp>
        <p:nvSpPr>
          <p:cNvPr id="8" name="Rectangle 7"/>
          <p:cNvSpPr/>
          <p:nvPr/>
        </p:nvSpPr>
        <p:spPr>
          <a:xfrm>
            <a:off x="384000" y="1440000"/>
            <a:ext cx="6937408" cy="4571907"/>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p>
            <a:pPr marL="304792" indent="-121917">
              <a:spcAft>
                <a:spcPts val="1067"/>
              </a:spcAft>
              <a:buClr>
                <a:schemeClr val="accent4">
                  <a:lumMod val="75000"/>
                </a:schemeClr>
              </a:buClr>
              <a:buSzPct val="100000"/>
              <a:buFont typeface="Arial"/>
              <a:buChar char="•"/>
            </a:pPr>
            <a:r>
              <a:rPr lang="en-GB" sz="1600" b="1" dirty="0">
                <a:solidFill>
                  <a:sysClr val="windowText" lastClr="000000"/>
                </a:solidFill>
                <a:latin typeface="Poppins" pitchFamily="2" charset="77"/>
                <a:cs typeface="Poppins" pitchFamily="2" charset="77"/>
              </a:rPr>
              <a:t>Diversity of bee species:</a:t>
            </a:r>
            <a:r>
              <a:rPr lang="en-GB" sz="1600" dirty="0">
                <a:solidFill>
                  <a:sysClr val="windowText" lastClr="000000"/>
                </a:solidFill>
                <a:latin typeface="Poppins" pitchFamily="2" charset="77"/>
                <a:cs typeface="Poppins" pitchFamily="2" charset="77"/>
              </a:rPr>
              <a:t> </a:t>
            </a:r>
          </a:p>
          <a:p>
            <a:pPr marL="304792" indent="-121917">
              <a:spcAft>
                <a:spcPts val="1067"/>
              </a:spcAft>
              <a:buClr>
                <a:schemeClr val="accent4">
                  <a:lumMod val="75000"/>
                </a:schemeClr>
              </a:buClr>
              <a:buSzPct val="100000"/>
              <a:buFont typeface="Arial"/>
              <a:buChar char="•"/>
            </a:pPr>
            <a:endParaRPr lang="en-GB" sz="1600" dirty="0">
              <a:solidFill>
                <a:sysClr val="windowText" lastClr="000000"/>
              </a:solidFill>
              <a:latin typeface="Poppins" pitchFamily="2" charset="77"/>
              <a:cs typeface="Poppins" pitchFamily="2" charset="77"/>
            </a:endParaRPr>
          </a:p>
          <a:p>
            <a:pPr marL="182875">
              <a:spcAft>
                <a:spcPts val="1067"/>
              </a:spcAft>
              <a:buClr>
                <a:schemeClr val="accent4">
                  <a:lumMod val="75000"/>
                </a:schemeClr>
              </a:buClr>
              <a:buSzPct val="100000"/>
            </a:pPr>
            <a:r>
              <a:rPr lang="en-GB" sz="1600" dirty="0">
                <a:solidFill>
                  <a:sysClr val="windowText" lastClr="000000"/>
                </a:solidFill>
                <a:latin typeface="Poppins" pitchFamily="2" charset="77"/>
                <a:cs typeface="Poppins" pitchFamily="2" charset="77"/>
              </a:rPr>
              <a:t>With around 20,000 species worldwide, bees exhibit remarkable diversity in size, behaviour, and nesting habits. This allows them to thrive in diverse ecosystems and fulfil specific ecological functions vital for plant reproduction.</a:t>
            </a:r>
          </a:p>
          <a:p>
            <a:pPr marL="304792" lvl="1" indent="-121917">
              <a:spcBef>
                <a:spcPts val="1600"/>
              </a:spcBef>
              <a:buClr>
                <a:schemeClr val="accent4">
                  <a:lumMod val="75000"/>
                </a:schemeClr>
              </a:buClr>
              <a:buSzPct val="100000"/>
              <a:buFont typeface="Arial"/>
              <a:buChar char="•"/>
            </a:pPr>
            <a:r>
              <a:rPr lang="en-GB" sz="1600" b="1" dirty="0">
                <a:solidFill>
                  <a:sysClr val="windowText" lastClr="000000"/>
                </a:solidFill>
                <a:latin typeface="Poppins" pitchFamily="2" charset="77"/>
                <a:cs typeface="Poppins" pitchFamily="2" charset="77"/>
              </a:rPr>
              <a:t>Pollination and food production:</a:t>
            </a:r>
            <a:r>
              <a:rPr lang="en-GB" sz="1600" dirty="0">
                <a:solidFill>
                  <a:sysClr val="windowText" lastClr="000000"/>
                </a:solidFill>
                <a:latin typeface="Poppins" pitchFamily="2" charset="77"/>
                <a:cs typeface="Poppins" pitchFamily="2" charset="77"/>
              </a:rPr>
              <a:t> </a:t>
            </a:r>
          </a:p>
          <a:p>
            <a:pPr marL="304792" lvl="1" indent="-121917">
              <a:spcBef>
                <a:spcPts val="1600"/>
              </a:spcBef>
              <a:buClr>
                <a:schemeClr val="accent4">
                  <a:lumMod val="75000"/>
                </a:schemeClr>
              </a:buClr>
              <a:buSzPct val="100000"/>
              <a:buFont typeface="Arial"/>
              <a:buChar char="•"/>
            </a:pPr>
            <a:endParaRPr lang="en-GB" sz="1600" dirty="0">
              <a:solidFill>
                <a:sysClr val="windowText" lastClr="000000"/>
              </a:solidFill>
              <a:latin typeface="Poppins" pitchFamily="2" charset="77"/>
              <a:cs typeface="Poppins" pitchFamily="2" charset="77"/>
            </a:endParaRPr>
          </a:p>
          <a:p>
            <a:pPr marL="182875" lvl="1">
              <a:spcBef>
                <a:spcPts val="1600"/>
              </a:spcBef>
              <a:buClr>
                <a:schemeClr val="accent4">
                  <a:lumMod val="75000"/>
                </a:schemeClr>
              </a:buClr>
              <a:buSzPct val="100000"/>
            </a:pPr>
            <a:r>
              <a:rPr lang="en-GB" sz="1600" dirty="0">
                <a:solidFill>
                  <a:sysClr val="windowText" lastClr="000000"/>
                </a:solidFill>
                <a:latin typeface="Poppins" pitchFamily="2" charset="77"/>
                <a:cs typeface="Poppins" pitchFamily="2" charset="77"/>
              </a:rPr>
              <a:t>Bees are instrumental in pollinating over </a:t>
            </a:r>
            <a:r>
              <a:rPr lang="en-GB" sz="2133" b="1" dirty="0">
                <a:solidFill>
                  <a:sysClr val="windowText" lastClr="000000"/>
                </a:solidFill>
                <a:latin typeface="Poppins" pitchFamily="2" charset="77"/>
                <a:cs typeface="Poppins" pitchFamily="2" charset="77"/>
              </a:rPr>
              <a:t>75% </a:t>
            </a:r>
            <a:r>
              <a:rPr lang="en-GB" sz="1600" dirty="0">
                <a:solidFill>
                  <a:sysClr val="windowText" lastClr="000000"/>
                </a:solidFill>
                <a:latin typeface="Poppins" pitchFamily="2" charset="77"/>
                <a:cs typeface="Poppins" pitchFamily="2" charset="77"/>
              </a:rPr>
              <a:t>of global food crops. This essential role sustains human diets and ensures the survival of many plants</a:t>
            </a:r>
          </a:p>
          <a:p>
            <a:pPr marL="182875" lvl="1">
              <a:spcBef>
                <a:spcPts val="1600"/>
              </a:spcBef>
              <a:buClr>
                <a:schemeClr val="accent4">
                  <a:lumMod val="75000"/>
                </a:schemeClr>
              </a:buClr>
              <a:buSzPct val="100000"/>
            </a:pPr>
            <a:endParaRPr lang="en-GB" sz="1600" dirty="0">
              <a:solidFill>
                <a:sysClr val="windowText" lastClr="000000"/>
              </a:solidFill>
              <a:latin typeface="Poppins" pitchFamily="2" charset="77"/>
              <a:cs typeface="Poppins" pitchFamily="2" charset="77"/>
            </a:endParaRPr>
          </a:p>
        </p:txBody>
      </p:sp>
      <p:pic>
        <p:nvPicPr>
          <p:cNvPr id="3" name="Picture 2" descr="A bee on a blade of grass&#10;&#10;Description automatically generated">
            <a:extLst>
              <a:ext uri="{FF2B5EF4-FFF2-40B4-BE49-F238E27FC236}">
                <a16:creationId xmlns:a16="http://schemas.microsoft.com/office/drawing/2014/main" id="{82AD329C-884E-9479-EE25-E61A0C7A1A8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0394255" y="330639"/>
            <a:ext cx="1350545" cy="1408947"/>
          </a:xfrm>
          <a:prstGeom prst="ellipse">
            <a:avLst/>
          </a:prstGeom>
        </p:spPr>
      </p:pic>
      <p:pic>
        <p:nvPicPr>
          <p:cNvPr id="16" name="Picture 15" descr="A beehive with bees on it&#10;&#10;Description automatically generated">
            <a:extLst>
              <a:ext uri="{FF2B5EF4-FFF2-40B4-BE49-F238E27FC236}">
                <a16:creationId xmlns:a16="http://schemas.microsoft.com/office/drawing/2014/main" id="{D98D225B-CA22-9C82-11F3-EBEB5D4A31D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625995" y="2465729"/>
            <a:ext cx="4118805" cy="2520447"/>
          </a:xfrm>
          <a:prstGeom prst="roundRect">
            <a:avLst/>
          </a:prstGeom>
        </p:spPr>
      </p:pic>
    </p:spTree>
    <p:extLst>
      <p:ext uri="{BB962C8B-B14F-4D97-AF65-F5344CB8AC3E}">
        <p14:creationId xmlns:p14="http://schemas.microsoft.com/office/powerpoint/2010/main" val="3371820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spcFirstLastPara="1" vert="horz" wrap="square" lIns="121900" tIns="121900" rIns="121900" bIns="121900" rtlCol="0" anchor="t" anchorCtr="0">
            <a:normAutofit/>
          </a:bodyPr>
          <a:lstStyle/>
          <a:p>
            <a:pPr>
              <a:buClr>
                <a:srgbClr val="EB8320"/>
              </a:buClr>
              <a:buSzPts val="2800"/>
              <a:buFont typeface="Varela Round"/>
            </a:pPr>
            <a:r>
              <a:rPr dirty="0">
                <a:solidFill>
                  <a:srgbClr val="EB8320"/>
                </a:solidFill>
                <a:latin typeface="Varela Round"/>
                <a:cs typeface="Varela Round"/>
              </a:rPr>
              <a:t>Bees and Climate Change</a:t>
            </a:r>
          </a:p>
        </p:txBody>
      </p:sp>
      <p:sp>
        <p:nvSpPr>
          <p:cNvPr id="4" name="Subtitle 3"/>
          <p:cNvSpPr>
            <a:spLocks noGrp="1"/>
          </p:cNvSpPr>
          <p:nvPr>
            <p:ph type="subTitle" idx="13"/>
          </p:nvPr>
        </p:nvSpPr>
        <p:spPr>
          <a:xfrm>
            <a:off x="384001" y="960000"/>
            <a:ext cx="11360799" cy="642413"/>
          </a:xfrm>
        </p:spPr>
        <p:txBody>
          <a:bodyPr>
            <a:normAutofit/>
          </a:bodyPr>
          <a:lstStyle/>
          <a:p>
            <a:r>
              <a:rPr dirty="0">
                <a:solidFill>
                  <a:sysClr val="windowText" lastClr="000000"/>
                </a:solidFill>
                <a:latin typeface="Poppins" pitchFamily="2" charset="77"/>
                <a:cs typeface="Poppins" pitchFamily="2" charset="77"/>
              </a:rPr>
              <a:t>Exploring the Interconnectedness of Nature</a:t>
            </a:r>
          </a:p>
        </p:txBody>
      </p:sp>
      <p:sp>
        <p:nvSpPr>
          <p:cNvPr id="5" name="Rectangle 4"/>
          <p:cNvSpPr/>
          <p:nvPr/>
        </p:nvSpPr>
        <p:spPr>
          <a:xfrm>
            <a:off x="304800" y="2011560"/>
            <a:ext cx="11582400" cy="42672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6" name="Rectangle 5"/>
          <p:cNvSpPr/>
          <p:nvPr/>
        </p:nvSpPr>
        <p:spPr>
          <a:xfrm>
            <a:off x="304800" y="2011560"/>
            <a:ext cx="11582400" cy="42672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sz="1300" b="0" i="0">
                <a:solidFill>
                  <a:srgbClr val="616161"/>
                </a:solidFill>
                <a:latin typeface="Proxima Nova"/>
              </a:defRPr>
            </a:pPr>
            <a:endParaRPr sz="1733"/>
          </a:p>
        </p:txBody>
      </p:sp>
      <p:sp>
        <p:nvSpPr>
          <p:cNvPr id="7" name="Rectangle 6"/>
          <p:cNvSpPr/>
          <p:nvPr/>
        </p:nvSpPr>
        <p:spPr>
          <a:xfrm>
            <a:off x="304800" y="2011560"/>
            <a:ext cx="11582400" cy="42672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8" name="Rectangle 7"/>
          <p:cNvSpPr/>
          <p:nvPr/>
        </p:nvSpPr>
        <p:spPr>
          <a:xfrm>
            <a:off x="304800" y="2011561"/>
            <a:ext cx="11582400" cy="3626247"/>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9" name="Rectangle 8"/>
          <p:cNvSpPr/>
          <p:nvPr/>
        </p:nvSpPr>
        <p:spPr>
          <a:xfrm>
            <a:off x="304800" y="2011561"/>
            <a:ext cx="3589733" cy="3626247"/>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0" name="Rectangle 9"/>
          <p:cNvSpPr/>
          <p:nvPr/>
        </p:nvSpPr>
        <p:spPr>
          <a:xfrm>
            <a:off x="1896467" y="2011560"/>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1" name="TextBox 10"/>
          <p:cNvSpPr txBox="1"/>
          <p:nvPr/>
        </p:nvSpPr>
        <p:spPr>
          <a:xfrm>
            <a:off x="1896467" y="2011560"/>
            <a:ext cx="406400" cy="369332"/>
          </a:xfrm>
          <a:prstGeom prst="rect">
            <a:avLst/>
          </a:prstGeom>
          <a:noFill/>
          <a:ln>
            <a:noFill/>
          </a:ln>
        </p:spPr>
        <p:txBody>
          <a:bodyPr wrap="square" lIns="0" tIns="0" rIns="0" bIns="0" anchor="t">
            <a:spAutoFit/>
          </a:bodyPr>
          <a:lstStyle/>
          <a:p>
            <a:pPr algn="ctr"/>
            <a:endParaRPr sz="2400"/>
          </a:p>
        </p:txBody>
      </p:sp>
      <p:pic>
        <p:nvPicPr>
          <p:cNvPr id="12" name="Picture 11" descr="tmpzk6n267o.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6467" y="2011560"/>
            <a:ext cx="406400" cy="406400"/>
          </a:xfrm>
          <a:prstGeom prst="rect">
            <a:avLst/>
          </a:prstGeom>
        </p:spPr>
      </p:pic>
      <p:sp>
        <p:nvSpPr>
          <p:cNvPr id="13" name="TextBox 12"/>
          <p:cNvSpPr txBox="1"/>
          <p:nvPr/>
        </p:nvSpPr>
        <p:spPr>
          <a:xfrm>
            <a:off x="304800" y="2621160"/>
            <a:ext cx="3589733" cy="2871940"/>
          </a:xfrm>
          <a:prstGeom prst="rect">
            <a:avLst/>
          </a:prstGeom>
          <a:noFill/>
          <a:ln>
            <a:noFill/>
          </a:ln>
        </p:spPr>
        <p:txBody>
          <a:bodyPr wrap="square" lIns="0" tIns="0" rIns="0" bIns="0" anchor="t">
            <a:spAutoFit/>
          </a:bodyPr>
          <a:lstStyle/>
          <a:p>
            <a:pPr algn="ctr"/>
            <a:r>
              <a:rPr sz="1733" b="1" dirty="0">
                <a:solidFill>
                  <a:sysClr val="windowText" lastClr="000000"/>
                </a:solidFill>
                <a:latin typeface="Poppins" pitchFamily="2" charset="77"/>
                <a:cs typeface="Poppins" pitchFamily="2" charset="77"/>
              </a:rPr>
              <a:t>Role of bees in ecosystems</a:t>
            </a:r>
          </a:p>
          <a:p>
            <a:pPr algn="ctr">
              <a:spcAft>
                <a:spcPts val="1600"/>
              </a:spcAft>
            </a:pPr>
            <a:r>
              <a:rPr sz="1733" dirty="0">
                <a:solidFill>
                  <a:sysClr val="windowText" lastClr="000000"/>
                </a:solidFill>
                <a:latin typeface="Poppins" pitchFamily="2" charset="77"/>
                <a:cs typeface="Poppins" pitchFamily="2" charset="77"/>
              </a:rPr>
              <a:t>Bees serve as crucial pollinators, impacting the reproductive success of flowering plants and maintaining biodiversity. </a:t>
            </a:r>
            <a:endParaRPr lang="en-GB" sz="1733" dirty="0">
              <a:solidFill>
                <a:sysClr val="windowText" lastClr="000000"/>
              </a:solidFill>
              <a:latin typeface="Poppins" pitchFamily="2" charset="77"/>
              <a:cs typeface="Poppins" pitchFamily="2" charset="77"/>
            </a:endParaRPr>
          </a:p>
          <a:p>
            <a:pPr algn="ctr">
              <a:spcAft>
                <a:spcPts val="1600"/>
              </a:spcAft>
            </a:pPr>
            <a:r>
              <a:rPr sz="1733" dirty="0">
                <a:solidFill>
                  <a:sysClr val="windowText" lastClr="000000"/>
                </a:solidFill>
                <a:latin typeface="Poppins" pitchFamily="2" charset="77"/>
                <a:cs typeface="Poppins" pitchFamily="2" charset="77"/>
              </a:rPr>
              <a:t>Their activity not only supports the stability of ecosystems but enhances food security through the pollination of crops such as fruits and vegetables.</a:t>
            </a:r>
          </a:p>
        </p:txBody>
      </p:sp>
      <p:sp>
        <p:nvSpPr>
          <p:cNvPr id="14" name="Rectangle 13"/>
          <p:cNvSpPr/>
          <p:nvPr/>
        </p:nvSpPr>
        <p:spPr>
          <a:xfrm>
            <a:off x="4300934" y="2011561"/>
            <a:ext cx="3589932" cy="3626247"/>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5" name="Rectangle 14"/>
          <p:cNvSpPr/>
          <p:nvPr/>
        </p:nvSpPr>
        <p:spPr>
          <a:xfrm>
            <a:off x="5892601" y="2011560"/>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16" name="TextBox 15"/>
          <p:cNvSpPr txBox="1"/>
          <p:nvPr/>
        </p:nvSpPr>
        <p:spPr>
          <a:xfrm>
            <a:off x="5892601" y="2011560"/>
            <a:ext cx="406400" cy="369332"/>
          </a:xfrm>
          <a:prstGeom prst="rect">
            <a:avLst/>
          </a:prstGeom>
          <a:noFill/>
          <a:ln>
            <a:noFill/>
          </a:ln>
        </p:spPr>
        <p:txBody>
          <a:bodyPr wrap="square" lIns="0" tIns="0" rIns="0" bIns="0" anchor="t">
            <a:spAutoFit/>
          </a:bodyPr>
          <a:lstStyle/>
          <a:p>
            <a:pPr algn="ctr"/>
            <a:endParaRPr sz="2400"/>
          </a:p>
        </p:txBody>
      </p:sp>
      <p:pic>
        <p:nvPicPr>
          <p:cNvPr id="17" name="Picture 16" descr="tmpm_bt4din.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2601" y="2011560"/>
            <a:ext cx="406400" cy="406400"/>
          </a:xfrm>
          <a:prstGeom prst="rect">
            <a:avLst/>
          </a:prstGeom>
        </p:spPr>
      </p:pic>
      <p:sp>
        <p:nvSpPr>
          <p:cNvPr id="18" name="TextBox 17"/>
          <p:cNvSpPr txBox="1"/>
          <p:nvPr/>
        </p:nvSpPr>
        <p:spPr>
          <a:xfrm>
            <a:off x="4300934" y="2621160"/>
            <a:ext cx="3589932" cy="3405291"/>
          </a:xfrm>
          <a:prstGeom prst="rect">
            <a:avLst/>
          </a:prstGeom>
          <a:noFill/>
          <a:ln>
            <a:noFill/>
          </a:ln>
        </p:spPr>
        <p:txBody>
          <a:bodyPr wrap="square" lIns="0" tIns="0" rIns="0" bIns="0" anchor="t">
            <a:spAutoFit/>
          </a:bodyPr>
          <a:lstStyle/>
          <a:p>
            <a:pPr algn="ctr"/>
            <a:r>
              <a:rPr sz="1733" b="1" dirty="0">
                <a:solidFill>
                  <a:sysClr val="windowText" lastClr="000000"/>
                </a:solidFill>
                <a:latin typeface="Poppins" pitchFamily="2" charset="77"/>
                <a:cs typeface="Poppins" pitchFamily="2" charset="77"/>
              </a:rPr>
              <a:t>Impact of climate change on biodiversity</a:t>
            </a:r>
          </a:p>
          <a:p>
            <a:pPr algn="ctr">
              <a:spcAft>
                <a:spcPts val="1600"/>
              </a:spcAft>
            </a:pPr>
            <a:r>
              <a:rPr sz="1733" dirty="0">
                <a:solidFill>
                  <a:sysClr val="windowText" lastClr="000000"/>
                </a:solidFill>
                <a:latin typeface="Poppins" pitchFamily="2" charset="77"/>
                <a:cs typeface="Poppins" pitchFamily="2" charset="77"/>
              </a:rPr>
              <a:t>Climate change poses a significant threat to global biodiversity, disrupting natural habitats and altering the timing of biological events. </a:t>
            </a:r>
            <a:endParaRPr lang="en-GB" sz="1733" dirty="0">
              <a:solidFill>
                <a:sysClr val="windowText" lastClr="000000"/>
              </a:solidFill>
              <a:latin typeface="Poppins" pitchFamily="2" charset="77"/>
              <a:cs typeface="Poppins" pitchFamily="2" charset="77"/>
            </a:endParaRPr>
          </a:p>
          <a:p>
            <a:pPr algn="ctr">
              <a:spcAft>
                <a:spcPts val="1600"/>
              </a:spcAft>
            </a:pPr>
            <a:r>
              <a:rPr sz="1733" dirty="0">
                <a:solidFill>
                  <a:sysClr val="windowText" lastClr="000000"/>
                </a:solidFill>
                <a:latin typeface="Poppins" pitchFamily="2" charset="77"/>
                <a:cs typeface="Poppins" pitchFamily="2" charset="77"/>
              </a:rPr>
              <a:t>This shift </a:t>
            </a:r>
            <a:r>
              <a:rPr lang="en-GB" sz="1733" dirty="0">
                <a:solidFill>
                  <a:sysClr val="windowText" lastClr="000000"/>
                </a:solidFill>
                <a:latin typeface="Poppins" pitchFamily="2" charset="77"/>
                <a:cs typeface="Poppins" pitchFamily="2" charset="77"/>
              </a:rPr>
              <a:t>will</a:t>
            </a:r>
            <a:r>
              <a:rPr sz="1733" dirty="0">
                <a:solidFill>
                  <a:sysClr val="windowText" lastClr="000000"/>
                </a:solidFill>
                <a:latin typeface="Poppins" pitchFamily="2" charset="77"/>
                <a:cs typeface="Poppins" pitchFamily="2" charset="77"/>
              </a:rPr>
              <a:t> ultimately lead to declining populations of species, including bees, whose life cycles are tightly interwoven with seasonal changes.</a:t>
            </a:r>
          </a:p>
        </p:txBody>
      </p:sp>
      <p:sp>
        <p:nvSpPr>
          <p:cNvPr id="19" name="Rectangle 18"/>
          <p:cNvSpPr/>
          <p:nvPr/>
        </p:nvSpPr>
        <p:spPr>
          <a:xfrm>
            <a:off x="8297267" y="2011561"/>
            <a:ext cx="3589733" cy="3626247"/>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20" name="Rectangle 19"/>
          <p:cNvSpPr/>
          <p:nvPr/>
        </p:nvSpPr>
        <p:spPr>
          <a:xfrm>
            <a:off x="9888933" y="2011560"/>
            <a:ext cx="406400" cy="406400"/>
          </a:xfrm>
          <a:prstGeom prst="rect">
            <a:avLst/>
          </a:prstGeom>
          <a:solidFill>
            <a:srgbClr val="000000">
              <a:alpha val="0"/>
            </a:srgbClr>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2400"/>
          </a:p>
        </p:txBody>
      </p:sp>
      <p:sp>
        <p:nvSpPr>
          <p:cNvPr id="21" name="TextBox 20"/>
          <p:cNvSpPr txBox="1"/>
          <p:nvPr/>
        </p:nvSpPr>
        <p:spPr>
          <a:xfrm>
            <a:off x="9888933" y="2011560"/>
            <a:ext cx="406400" cy="369332"/>
          </a:xfrm>
          <a:prstGeom prst="rect">
            <a:avLst/>
          </a:prstGeom>
          <a:noFill/>
          <a:ln>
            <a:noFill/>
          </a:ln>
        </p:spPr>
        <p:txBody>
          <a:bodyPr wrap="square" lIns="0" tIns="0" rIns="0" bIns="0" anchor="t">
            <a:spAutoFit/>
          </a:bodyPr>
          <a:lstStyle/>
          <a:p>
            <a:pPr algn="ctr"/>
            <a:endParaRPr sz="2400"/>
          </a:p>
        </p:txBody>
      </p:sp>
      <p:pic>
        <p:nvPicPr>
          <p:cNvPr id="22" name="Picture 21" descr="tmpmg_dv7q7.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88933" y="2011560"/>
            <a:ext cx="406400" cy="406400"/>
          </a:xfrm>
          <a:prstGeom prst="rect">
            <a:avLst/>
          </a:prstGeom>
        </p:spPr>
      </p:pic>
      <p:sp>
        <p:nvSpPr>
          <p:cNvPr id="23" name="TextBox 22"/>
          <p:cNvSpPr txBox="1"/>
          <p:nvPr/>
        </p:nvSpPr>
        <p:spPr>
          <a:xfrm>
            <a:off x="8297267" y="2621161"/>
            <a:ext cx="3589733" cy="2871940"/>
          </a:xfrm>
          <a:prstGeom prst="rect">
            <a:avLst/>
          </a:prstGeom>
          <a:noFill/>
          <a:ln>
            <a:noFill/>
          </a:ln>
        </p:spPr>
        <p:txBody>
          <a:bodyPr wrap="square" lIns="0" tIns="0" rIns="0" bIns="0" anchor="t">
            <a:spAutoFit/>
          </a:bodyPr>
          <a:lstStyle/>
          <a:p>
            <a:pPr algn="ctr"/>
            <a:r>
              <a:rPr sz="1733" b="1" dirty="0">
                <a:solidFill>
                  <a:sysClr val="windowText" lastClr="000000"/>
                </a:solidFill>
                <a:latin typeface="Poppins" pitchFamily="2" charset="77"/>
                <a:cs typeface="Poppins" pitchFamily="2" charset="77"/>
              </a:rPr>
              <a:t>Overview of technology's role in conservation</a:t>
            </a:r>
          </a:p>
          <a:p>
            <a:pPr algn="ctr">
              <a:spcAft>
                <a:spcPts val="1600"/>
              </a:spcAft>
            </a:pPr>
            <a:r>
              <a:rPr sz="1733" dirty="0">
                <a:solidFill>
                  <a:sysClr val="windowText" lastClr="000000"/>
                </a:solidFill>
                <a:latin typeface="Poppins" pitchFamily="2" charset="77"/>
                <a:cs typeface="Poppins" pitchFamily="2" charset="77"/>
              </a:rPr>
              <a:t>Emerging technologies offer innovative solutions to enhance conservation efforts.</a:t>
            </a:r>
            <a:endParaRPr lang="en-GB" sz="1733" dirty="0">
              <a:solidFill>
                <a:sysClr val="windowText" lastClr="000000"/>
              </a:solidFill>
              <a:latin typeface="Poppins" pitchFamily="2" charset="77"/>
              <a:cs typeface="Poppins" pitchFamily="2" charset="77"/>
            </a:endParaRPr>
          </a:p>
          <a:p>
            <a:pPr algn="ctr">
              <a:spcAft>
                <a:spcPts val="1600"/>
              </a:spcAft>
            </a:pPr>
            <a:r>
              <a:rPr sz="1733" dirty="0">
                <a:solidFill>
                  <a:sysClr val="windowText" lastClr="000000"/>
                </a:solidFill>
                <a:latin typeface="Poppins" pitchFamily="2" charset="77"/>
                <a:cs typeface="Poppins" pitchFamily="2" charset="77"/>
              </a:rPr>
              <a:t> For example, data analytics and remote sensing technologies </a:t>
            </a:r>
            <a:r>
              <a:rPr lang="en-GB" sz="1733" dirty="0">
                <a:solidFill>
                  <a:sysClr val="windowText" lastClr="000000"/>
                </a:solidFill>
                <a:latin typeface="Poppins" pitchFamily="2" charset="77"/>
                <a:cs typeface="Poppins" pitchFamily="2" charset="77"/>
              </a:rPr>
              <a:t>enable</a:t>
            </a:r>
            <a:r>
              <a:rPr sz="1733" dirty="0">
                <a:solidFill>
                  <a:sysClr val="windowText" lastClr="000000"/>
                </a:solidFill>
                <a:latin typeface="Poppins" pitchFamily="2" charset="77"/>
                <a:cs typeface="Poppins" pitchFamily="2" charset="77"/>
              </a:rPr>
              <a:t> real-time monitoring of bee populations and their habitats</a:t>
            </a:r>
          </a:p>
        </p:txBody>
      </p:sp>
      <p:pic>
        <p:nvPicPr>
          <p:cNvPr id="3" name="Picture 2" descr="A blue background with green text&#10;&#10;Description automatically generated">
            <a:extLst>
              <a:ext uri="{FF2B5EF4-FFF2-40B4-BE49-F238E27FC236}">
                <a16:creationId xmlns:a16="http://schemas.microsoft.com/office/drawing/2014/main" id="{21F065DA-6D66-21FE-0D60-40770D4463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92133" y="130226"/>
            <a:ext cx="1921707" cy="1576534"/>
          </a:xfrm>
          <a:prstGeom prst="rect">
            <a:avLst/>
          </a:prstGeom>
        </p:spPr>
      </p:pic>
    </p:spTree>
    <p:extLst>
      <p:ext uri="{BB962C8B-B14F-4D97-AF65-F5344CB8AC3E}">
        <p14:creationId xmlns:p14="http://schemas.microsoft.com/office/powerpoint/2010/main" val="7940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9CFCF9560C43B438543FF7704D7E730" ma:contentTypeVersion="11" ma:contentTypeDescription="Create a new document." ma:contentTypeScope="" ma:versionID="bb65ae90fc253efc397d77fe14c7fcc8">
  <xsd:schema xmlns:xsd="http://www.w3.org/2001/XMLSchema" xmlns:xs="http://www.w3.org/2001/XMLSchema" xmlns:p="http://schemas.microsoft.com/office/2006/metadata/properties" xmlns:ns3="75ae476a-0e96-4999-b520-093ce3490856" xmlns:ns4="f58dd0c1-98b9-4d2a-a28b-75f102c4a546" targetNamespace="http://schemas.microsoft.com/office/2006/metadata/properties" ma:root="true" ma:fieldsID="7ddad0abc4574bc882d8c081c7960013" ns3:_="" ns4:_="">
    <xsd:import namespace="75ae476a-0e96-4999-b520-093ce3490856"/>
    <xsd:import namespace="f58dd0c1-98b9-4d2a-a28b-75f102c4a54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ae476a-0e96-4999-b520-093ce34908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8dd0c1-98b9-4d2a-a28b-75f102c4a54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44088D-843C-47C1-94C7-F0A405D8CD07}">
  <ds:schemaRefs>
    <ds:schemaRef ds:uri="http://schemas.microsoft.com/office/infopath/2007/PartnerControls"/>
    <ds:schemaRef ds:uri="http://schemas.openxmlformats.org/package/2006/metadata/core-properties"/>
    <ds:schemaRef ds:uri="http://www.w3.org/XML/1998/namespace"/>
    <ds:schemaRef ds:uri="http://purl.org/dc/elements/1.1/"/>
    <ds:schemaRef ds:uri="http://purl.org/dc/dcmitype/"/>
    <ds:schemaRef ds:uri="http://schemas.microsoft.com/office/2006/documentManagement/types"/>
    <ds:schemaRef ds:uri="f58dd0c1-98b9-4d2a-a28b-75f102c4a546"/>
    <ds:schemaRef ds:uri="75ae476a-0e96-4999-b520-093ce3490856"/>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2A922BBB-9AC2-44EF-9F16-0641B4FFAF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ae476a-0e96-4999-b520-093ce3490856"/>
    <ds:schemaRef ds:uri="f58dd0c1-98b9-4d2a-a28b-75f102c4a5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24FACF-6357-44A7-B79B-F4D336A83A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991</TotalTime>
  <Words>1764</Words>
  <Application>Microsoft Office PowerPoint</Application>
  <PresentationFormat>Widescreen</PresentationFormat>
  <Paragraphs>144</Paragraphs>
  <Slides>25</Slides>
  <Notes>12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Andalus</vt:lpstr>
      <vt:lpstr>Aptos</vt:lpstr>
      <vt:lpstr>Arial</vt:lpstr>
      <vt:lpstr>Calibri</vt:lpstr>
      <vt:lpstr>Calibri Light</vt:lpstr>
      <vt:lpstr>Google Sans</vt:lpstr>
      <vt:lpstr>Poppins</vt:lpstr>
      <vt:lpstr>Varela Round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Bees: Species and Their Roles</vt:lpstr>
      <vt:lpstr>Bees and Climate Change</vt:lpstr>
      <vt:lpstr>Other threats that Bees must face</vt:lpstr>
      <vt:lpstr>PowerPoint Presentation</vt:lpstr>
      <vt:lpstr>The Asian Hornet</vt:lpstr>
      <vt:lpstr>Technological Innovations in Bee Conservation</vt:lpstr>
      <vt:lpstr>Sound Frequencies Produced by Bees: Communication and  Behavior</vt:lpstr>
      <vt:lpstr>Sound Frequencies Produced by Bees: Communication and  Behavior</vt:lpstr>
      <vt:lpstr>Monitoring the Bee Environment: Heat and Humidity</vt:lpstr>
      <vt:lpstr>Future Trends: Technology and Bee Conservation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Mike (UKSA)</dc:creator>
  <cp:lastModifiedBy>Phillip Anley</cp:lastModifiedBy>
  <cp:revision>10</cp:revision>
  <dcterms:created xsi:type="dcterms:W3CDTF">2020-01-27T08:45:44Z</dcterms:created>
  <dcterms:modified xsi:type="dcterms:W3CDTF">2025-01-29T11:23:59Z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2020-01-27T09:54:23Z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a453a544-0beb-4381-9639-00008c8e008b</vt:lpwstr>
  </property>
  <property fmtid="{D5CDD505-2E9C-101B-9397-08002B2CF9AE}" pid="8" name="MSIP_Label_ba62f585-b40f-4ab9-bafe-39150f03d124_ContentBits">
    <vt:lpwstr>0</vt:lpwstr>
  </property>
  <property fmtid="{D5CDD505-2E9C-101B-9397-08002B2CF9AE}" pid="9" name="ContentTypeId">
    <vt:lpwstr>0x01010039CFCF9560C43B438543FF7704D7E730</vt:lpwstr>
  </property>
</Properties>
</file>